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handoutMasterIdLst>
    <p:handoutMasterId r:id="rId25"/>
  </p:handoutMasterIdLst>
  <p:sldIdLst>
    <p:sldId id="256" r:id="rId2"/>
    <p:sldId id="350" r:id="rId3"/>
    <p:sldId id="380" r:id="rId4"/>
    <p:sldId id="351" r:id="rId5"/>
    <p:sldId id="311" r:id="rId6"/>
    <p:sldId id="367" r:id="rId7"/>
    <p:sldId id="386" r:id="rId8"/>
    <p:sldId id="387" r:id="rId9"/>
    <p:sldId id="368" r:id="rId10"/>
    <p:sldId id="357" r:id="rId11"/>
    <p:sldId id="358" r:id="rId12"/>
    <p:sldId id="388" r:id="rId13"/>
    <p:sldId id="393" r:id="rId14"/>
    <p:sldId id="395" r:id="rId15"/>
    <p:sldId id="392" r:id="rId16"/>
    <p:sldId id="391" r:id="rId17"/>
    <p:sldId id="390" r:id="rId18"/>
    <p:sldId id="394" r:id="rId19"/>
    <p:sldId id="342" r:id="rId20"/>
    <p:sldId id="383" r:id="rId21"/>
    <p:sldId id="384" r:id="rId22"/>
    <p:sldId id="385"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FBF"/>
    <a:srgbClr val="0AAE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9" autoAdjust="0"/>
    <p:restoredTop sz="87988" autoAdjust="0"/>
  </p:normalViewPr>
  <p:slideViewPr>
    <p:cSldViewPr>
      <p:cViewPr>
        <p:scale>
          <a:sx n="66" d="100"/>
          <a:sy n="66" d="100"/>
        </p:scale>
        <p:origin x="-2040"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63DB071C-A7D8-467C-94D6-D367A8E9EB8F}" type="datetimeFigureOut">
              <a:rPr lang="en-US" smtClean="0"/>
              <a:pPr/>
              <a:t>11/14/2016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65329DA-DEF9-4F00-804F-70146DAD552B}" type="slidenum">
              <a:rPr lang="en-US" smtClean="0"/>
              <a:pPr/>
              <a:t>‹#›</a:t>
            </a:fld>
            <a:endParaRPr lang="en-US"/>
          </a:p>
        </p:txBody>
      </p:sp>
    </p:spTree>
    <p:extLst>
      <p:ext uri="{BB962C8B-B14F-4D97-AF65-F5344CB8AC3E}">
        <p14:creationId xmlns:p14="http://schemas.microsoft.com/office/powerpoint/2010/main" xmlns="" val="394201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417F1ED0-A3E9-48D8-8428-123043ECCC15}" type="datetimeFigureOut">
              <a:rPr lang="en-US" smtClean="0"/>
              <a:pPr/>
              <a:t>11/14/2016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C0C2410-0393-45B4-AB7C-D99E65C01428}" type="slidenum">
              <a:rPr lang="en-US" smtClean="0"/>
              <a:pPr/>
              <a:t>‹#›</a:t>
            </a:fld>
            <a:endParaRPr lang="en-US"/>
          </a:p>
        </p:txBody>
      </p:sp>
    </p:spTree>
    <p:extLst>
      <p:ext uri="{BB962C8B-B14F-4D97-AF65-F5344CB8AC3E}">
        <p14:creationId xmlns:p14="http://schemas.microsoft.com/office/powerpoint/2010/main" xmlns="" val="162602341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lnSpc>
        <a:spcPct val="150000"/>
      </a:lnSpc>
      <a:defRPr sz="1200" kern="1200">
        <a:solidFill>
          <a:schemeClr val="tx1"/>
        </a:solidFill>
        <a:latin typeface="+mn-lt"/>
        <a:ea typeface="+mn-ea"/>
        <a:cs typeface="+mn-cs"/>
      </a:defRPr>
    </a:lvl2pPr>
    <a:lvl3pPr marL="914400" algn="l" defTabSz="914400" rtl="0" eaLnBrk="1" latinLnBrk="0" hangingPunct="1">
      <a:lnSpc>
        <a:spcPct val="150000"/>
      </a:lnSpc>
      <a:defRPr sz="1200" kern="1200">
        <a:solidFill>
          <a:schemeClr val="tx1"/>
        </a:solidFill>
        <a:latin typeface="+mn-lt"/>
        <a:ea typeface="+mn-ea"/>
        <a:cs typeface="+mn-cs"/>
      </a:defRPr>
    </a:lvl3pPr>
    <a:lvl4pPr marL="1371600" algn="l" defTabSz="914400" rtl="0" eaLnBrk="1" latinLnBrk="0" hangingPunct="1">
      <a:lnSpc>
        <a:spcPct val="150000"/>
      </a:lnSpc>
      <a:defRPr sz="1200" kern="1200">
        <a:solidFill>
          <a:schemeClr val="tx1"/>
        </a:solidFill>
        <a:latin typeface="+mn-lt"/>
        <a:ea typeface="+mn-ea"/>
        <a:cs typeface="+mn-cs"/>
      </a:defRPr>
    </a:lvl4pPr>
    <a:lvl5pPr marL="1828800" algn="l" defTabSz="914400" rtl="0" eaLnBrk="1" latinLnBrk="0" hangingPunct="1">
      <a:lnSpc>
        <a:spcPct val="150000"/>
      </a:lnSpc>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California takes seriously the challenge of reducing carbon emissions to protect the climate, improving air quality to protect public health and diversifying our transportation fuels to reduce petroleum use. The state has adopted strong policies to meet ambitious goals in all three areas, and fuel cell electric vehicles are essential to meeting these goals.</a:t>
            </a:r>
          </a:p>
          <a:p>
            <a:endParaRPr lang="en-US" dirty="0" smtClean="0"/>
          </a:p>
          <a:p>
            <a:r>
              <a:rPr lang="en-US" dirty="0" smtClean="0"/>
              <a:t>We are making good progress and I’m pleased to have the opportunity to give you some highlights.</a:t>
            </a:r>
          </a:p>
          <a:p>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1</a:t>
            </a:fld>
            <a:endParaRPr lang="en-US"/>
          </a:p>
        </p:txBody>
      </p:sp>
    </p:spTree>
    <p:extLst>
      <p:ext uri="{BB962C8B-B14F-4D97-AF65-F5344CB8AC3E}">
        <p14:creationId xmlns:p14="http://schemas.microsoft.com/office/powerpoint/2010/main" xmlns="" val="280286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member task force identified two truck vocations for</a:t>
            </a:r>
            <a:r>
              <a:rPr lang="en-US" baseline="0" dirty="0" smtClean="0"/>
              <a:t> initial demonstration and focus, due to their operational characteristics and immediate air quality benefits for surrounding communities. The demonstrations of trucks in these vocations should occur in the regions most where most trucking activities occur and where air quality issues are most severe. </a:t>
            </a:r>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 FOR</a:t>
            </a:r>
            <a:r>
              <a:rPr lang="en-US" i="1" baseline="0" dirty="0" smtClean="0"/>
              <a:t> SPEAKING POINTS—Because you are first to speak, instead of explaining the vocations mention that Mark and Abas are going to cover those two vocations—delivery vans and drayage trucks—in their talks. Use your time to talk about the metrics. </a:t>
            </a:r>
          </a:p>
          <a:p>
            <a:endParaRPr lang="en-US" baseline="0" dirty="0" smtClean="0"/>
          </a:p>
          <a:p>
            <a:r>
              <a:rPr lang="en-US" baseline="0" dirty="0" smtClean="0"/>
              <a:t>Many of the recommendations in the AP center on collecting data and using a consistent system to measure performance, progress, and success. Therefore, the AP proposed metrics for MD and HD vehicles.</a:t>
            </a:r>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our group, we already</a:t>
            </a:r>
            <a:r>
              <a:rPr lang="en-US" baseline="0" dirty="0" smtClean="0"/>
              <a:t> understand the importance of needing hydrogen stations slightly before vehicles, but that isn’t well understood with new stakeholders. We will need to make the case for capital and O&amp;M funding for heavy-duty stations in addition to the build out of retail hydrogen stations.</a:t>
            </a:r>
          </a:p>
          <a:p>
            <a:endParaRPr lang="en-US" baseline="0" dirty="0" smtClean="0"/>
          </a:p>
          <a:p>
            <a:r>
              <a:rPr lang="en-US" baseline="0" dirty="0" smtClean="0"/>
              <a:t>It’s also important that we think about areas where MD and HD vehicles could use existing hydrogen stations. The Ramos Oil station in West Sac was originally a truck-only station. Although an island of pumps sells fuels to passenger cars, the station itself has high canopies and wide driveways that make it easy for trucks to pull in and out. (It also has high-pressure air designed for truck tires, as one of our staff discovered when she overinflated her car tire in about 2 seconds.)</a:t>
            </a:r>
          </a:p>
        </p:txBody>
      </p:sp>
      <p:sp>
        <p:nvSpPr>
          <p:cNvPr id="4" name="Slide Number Placeholder 3"/>
          <p:cNvSpPr>
            <a:spLocks noGrp="1"/>
          </p:cNvSpPr>
          <p:nvPr>
            <p:ph type="sldNum" sz="quarter" idx="10"/>
          </p:nvPr>
        </p:nvSpPr>
        <p:spPr/>
        <p:txBody>
          <a:bodyPr/>
          <a:lstStyle/>
          <a:p>
            <a:fld id="{AC0C2410-0393-45B4-AB7C-D99E65C01428}"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truck OEMs who participated in the project identified these 7 major components as necessary for a sustainable</a:t>
            </a:r>
            <a:r>
              <a:rPr lang="en-US" baseline="0" dirty="0" smtClean="0"/>
              <a:t> business case. I want to emphasize that like all companies with new technology, the OEMs don’t expect these on day 1.</a:t>
            </a:r>
          </a:p>
          <a:p>
            <a:endParaRPr lang="en-US" baseline="0" dirty="0" smtClean="0"/>
          </a:p>
          <a:p>
            <a:r>
              <a:rPr lang="en-US" baseline="0" dirty="0" smtClean="0"/>
              <a:t>To achieve these, our industry must </a:t>
            </a:r>
            <a:r>
              <a:rPr lang="en-US" dirty="0" smtClean="0"/>
              <a:t>build a better understanding of the truck market, just as CaFCP built with gas station owners to advance retail hydrogen stations. The workshops conducted for the action plan were a good step, but only a first step.</a:t>
            </a:r>
          </a:p>
          <a:p>
            <a:endParaRPr lang="en-US" dirty="0" smtClean="0"/>
          </a:p>
          <a:p>
            <a:r>
              <a:rPr lang="en-US" dirty="0" smtClean="0"/>
              <a:t>Government may need to assess options for developing a ZEV credit or long-term incentive strategy for MD and HD ZEVs to encourage truck integrators and OEMs to invest in the RD&amp;D of fuel cell technology in trucks </a:t>
            </a:r>
          </a:p>
          <a:p>
            <a:endParaRPr lang="en-US" dirty="0" smtClean="0"/>
          </a:p>
          <a:p>
            <a:r>
              <a:rPr lang="en-US" dirty="0" smtClean="0"/>
              <a:t>Chris’ content:</a:t>
            </a:r>
          </a:p>
          <a:p>
            <a:pPr marL="474254" indent="-474254">
              <a:buFont typeface="+mj-lt"/>
              <a:buAutoNum type="alphaUcPeriod"/>
            </a:pPr>
            <a:r>
              <a:rPr lang="en-US" dirty="0" smtClean="0"/>
              <a:t>Meets customer cost and operational requirements, including ability to get financing and ability to plan for fleet purchasing</a:t>
            </a:r>
          </a:p>
          <a:p>
            <a:pPr marL="474254" indent="-474254">
              <a:buFont typeface="+mj-lt"/>
              <a:buAutoNum type="alphaUcPeriod"/>
            </a:pPr>
            <a:r>
              <a:rPr lang="en-US" dirty="0" smtClean="0"/>
              <a:t>Favorable operating environment, including broad industry support of technology (including manufacturers and suppliers)</a:t>
            </a:r>
          </a:p>
          <a:p>
            <a:pPr marL="474254" indent="-474254">
              <a:buFont typeface="+mj-lt"/>
              <a:buAutoNum type="alphaUcPeriod"/>
            </a:pPr>
            <a:r>
              <a:rPr lang="en-US" dirty="0" smtClean="0"/>
              <a:t>Supportive and consistent legislative and regulatory framework</a:t>
            </a:r>
          </a:p>
          <a:p>
            <a:pPr marL="474254" indent="-474254">
              <a:buFont typeface="+mj-lt"/>
              <a:buAutoNum type="alphaUcPeriod"/>
            </a:pPr>
            <a:r>
              <a:rPr lang="en-US" dirty="0" smtClean="0"/>
              <a:t>OEM “essentials,” including the ability to leverage existing manufacturing lines and components, a line of sight to volume sales, and revenue to sustain operations during a demonstration program</a:t>
            </a:r>
          </a:p>
          <a:p>
            <a:pPr marL="474254" indent="-474254">
              <a:buFont typeface="+mj-lt"/>
              <a:buAutoNum type="alphaUcPeriod"/>
            </a:pPr>
            <a:r>
              <a:rPr lang="en-US" dirty="0" smtClean="0"/>
              <a:t>Incentives that match the development schedule, such as manufacturing incentives in the beginning and customer incentives later on</a:t>
            </a:r>
          </a:p>
          <a:p>
            <a:pPr marL="474254" indent="-474254">
              <a:buFont typeface="+mj-lt"/>
              <a:buAutoNum type="alphaUcPeriod"/>
            </a:pPr>
            <a:r>
              <a:rPr lang="en-US" dirty="0" smtClean="0"/>
              <a:t>Reliable, accessible, and affordable fueling</a:t>
            </a:r>
          </a:p>
          <a:p>
            <a:pPr marL="474254" indent="-474254">
              <a:buFont typeface="+mj-lt"/>
              <a:buAutoNum type="alphaUcPeriod"/>
            </a:pPr>
            <a:r>
              <a:rPr lang="en-US" dirty="0" smtClean="0"/>
              <a:t>Go/no-go milestones that identify some trucks that may never transition to ZEVs and provide time for iterations to meet minimum requirements. </a:t>
            </a:r>
          </a:p>
          <a:p>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baseline="0" dirty="0" smtClean="0"/>
              <a:t>The action plan’s recommendations focus on four main areas. I’ve shared with you the priority recommendations, and you’ll find several others listed in the action plan as well. The complete plan and a summary version are available for download on the Buses and Trucks page of the </a:t>
            </a:r>
            <a:r>
              <a:rPr lang="en-US" baseline="0" dirty="0" err="1" smtClean="0"/>
              <a:t>CaFCP</a:t>
            </a:r>
            <a:r>
              <a:rPr lang="en-US" baseline="0" dirty="0" smtClean="0"/>
              <a:t> website.</a:t>
            </a:r>
          </a:p>
        </p:txBody>
      </p:sp>
      <p:sp>
        <p:nvSpPr>
          <p:cNvPr id="4" name="Slide Number Placeholder 3"/>
          <p:cNvSpPr>
            <a:spLocks noGrp="1"/>
          </p:cNvSpPr>
          <p:nvPr>
            <p:ph type="sldNum" sz="quarter" idx="10"/>
          </p:nvPr>
        </p:nvSpPr>
        <p:spPr/>
        <p:txBody>
          <a:bodyPr/>
          <a:lstStyle/>
          <a:p>
            <a:fld id="{5DE4312A-C792-4B59-A7D1-A99D5B6F2615}" type="slidenum">
              <a:rPr lang="en-US" smtClean="0"/>
              <a:pPr/>
              <a:t>18</a:t>
            </a:fld>
            <a:endParaRPr lang="en-US"/>
          </a:p>
        </p:txBody>
      </p:sp>
    </p:spTree>
    <p:extLst>
      <p:ext uri="{BB962C8B-B14F-4D97-AF65-F5344CB8AC3E}">
        <p14:creationId xmlns:p14="http://schemas.microsoft.com/office/powerpoint/2010/main" xmlns="" val="79193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I know show  you a video on, “how a fuel cell works”.</a:t>
            </a:r>
          </a:p>
        </p:txBody>
      </p:sp>
      <p:sp>
        <p:nvSpPr>
          <p:cNvPr id="29700" name="Slide Number Placeholder 3"/>
          <p:cNvSpPr>
            <a:spLocks noGrp="1"/>
          </p:cNvSpPr>
          <p:nvPr>
            <p:ph type="sldNum" sz="quarter" idx="5"/>
          </p:nvPr>
        </p:nvSpPr>
        <p:spPr>
          <a:noFill/>
        </p:spPr>
        <p:txBody>
          <a:bodyPr/>
          <a:lstStyle/>
          <a:p>
            <a:fld id="{342EA39A-1D59-4CB7-97C1-420C2A9C8D9D}"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F3A41D0-53BB-48F6-BDD3-039986BC6C62}" type="slidenum">
              <a:rPr lang="en-US" smtClean="0"/>
              <a:pPr/>
              <a:t>22</a:t>
            </a:fld>
            <a:endParaRPr lang="en-US" smtClean="0"/>
          </a:p>
        </p:txBody>
      </p:sp>
      <p:sp>
        <p:nvSpPr>
          <p:cNvPr id="30723" name="Rectangle 2"/>
          <p:cNvSpPr>
            <a:spLocks noGrp="1" noRot="1" noChangeAspect="1" noChangeArrowheads="1" noTextEdit="1"/>
          </p:cNvSpPr>
          <p:nvPr>
            <p:ph type="sldImg"/>
          </p:nvPr>
        </p:nvSpPr>
        <p:spPr>
          <a:xfrm>
            <a:off x="1257300" y="720725"/>
            <a:ext cx="4800600" cy="3600450"/>
          </a:xfrm>
          <a:ln/>
        </p:spPr>
      </p:sp>
      <p:sp>
        <p:nvSpPr>
          <p:cNvPr id="30724" name="Rectangle 3"/>
          <p:cNvSpPr>
            <a:spLocks noGrp="1" noChangeArrowheads="1"/>
          </p:cNvSpPr>
          <p:nvPr>
            <p:ph type="body" idx="1"/>
          </p:nvPr>
        </p:nvSpPr>
        <p:spPr>
          <a:xfrm>
            <a:off x="732183" y="4561226"/>
            <a:ext cx="5850835" cy="4320213"/>
          </a:xfrm>
          <a:noFill/>
          <a:ln/>
        </p:spPr>
        <p:txBody>
          <a:bodyPr/>
          <a:lstStyle/>
          <a:p>
            <a:pPr eaLnBrk="1" hangingPunct="1"/>
            <a:r>
              <a:rPr lang="en-US" dirty="0" smtClean="0"/>
              <a:t>The most important thing to know about FCEVs is that they are electric vehicles and have zero tailpipe emissions. FCEVs</a:t>
            </a:r>
            <a:r>
              <a:rPr lang="en-US" baseline="0" dirty="0" smtClean="0"/>
              <a:t> are an essential part of automakers’ portfolio of electric drive vehicles and enable them to electrify larger, longer-range full-function vehicles.</a:t>
            </a:r>
          </a:p>
          <a:p>
            <a:pPr eaLnBrk="1" hangingPunct="1"/>
            <a:endParaRPr lang="en-US" baseline="0" dirty="0" smtClean="0"/>
          </a:p>
          <a:p>
            <a:pPr eaLnBrk="1" hangingPunct="1"/>
            <a:r>
              <a:rPr lang="en-US" baseline="0" dirty="0" smtClean="0"/>
              <a:t>Many of the components of FCEVs are the same as plug-in </a:t>
            </a:r>
            <a:r>
              <a:rPr lang="en-US" baseline="0" dirty="0" err="1" smtClean="0"/>
              <a:t>Evs</a:t>
            </a:r>
            <a:r>
              <a:rPr lang="en-US" baseline="0" dirty="0" smtClean="0"/>
              <a:t> - electric motors, controllers, even batteries. But instead of plugging in, FCEVs are refueled with hydrogen at a fuel station, much as we refill our cars today. It takes 5 minutes and a full tank will take you 250 – 400 miles.</a:t>
            </a: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take a step back from the technology, I’d like to quickly talk about CaFCP.  We are a member organization of automakers, government, energy, infrastructure and related groups all dedicated to the successful commercialization of FCEVs and H2 fueling.  Our staff is here with free expertise and experience to support the vehicle deployment and infrastructure development in your community. We have several staff here – CaFCP please raise your hands so we can see you – who are available to help with events and outreach, permit or emergency response education, or general questions… please let us know how we can help you.</a:t>
            </a:r>
          </a:p>
          <a:p>
            <a:r>
              <a:rPr lang="en-US" baseline="0" dirty="0" smtClean="0"/>
              <a:t>I know that was quick, but hopefully it will provide enough of a launching point to dive deeper into the vehicle, infrastructure and other topics we will here this morning. IF we have time I can take questions now, or please ask me or my staff later today – such as at the Ride and Drive!!!</a:t>
            </a:r>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8A6BF89F-4CF5-4CC9-93A8-77AD82B210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28">
              <a:lnSpc>
                <a:spcPct val="200000"/>
              </a:lnSpc>
              <a:defRPr/>
            </a:pPr>
            <a:r>
              <a:rPr lang="en-US" dirty="0" smtClean="0"/>
              <a:t>CA is the launching</a:t>
            </a:r>
            <a:r>
              <a:rPr lang="en-US" baseline="0" dirty="0" smtClean="0"/>
              <a:t> spot for FCEVs in the US, like so many other new technologies.</a:t>
            </a:r>
          </a:p>
          <a:p>
            <a:pPr defTabSz="948428">
              <a:lnSpc>
                <a:spcPct val="200000"/>
              </a:lnSpc>
              <a:defRPr/>
            </a:pPr>
            <a:r>
              <a:rPr lang="en-US" baseline="0" dirty="0" smtClean="0"/>
              <a:t>In 2012 Governor Brown issued an Exec Order to meet CA’s long term environmental goals, outlining 2015, 2020 and 2025 goals for ZEVs. Since then a ZEV Action Plan, Community Readiness Guidebook and other tools have been developed, with the State continuing to show its commitment, support and leadership for these technologies.</a:t>
            </a:r>
          </a:p>
          <a:p>
            <a:pPr defTabSz="948428">
              <a:lnSpc>
                <a:spcPct val="200000"/>
              </a:lnSpc>
              <a:defRPr/>
            </a:pPr>
            <a:r>
              <a:rPr lang="en-US" baseline="0" dirty="0" smtClean="0"/>
              <a:t>Through the Energy Commission’s solicitation process over 50 retail stations are in various stages of development, including other support mechanisms such as O&amp;M support for station operators during the early years as vehicle deployment grows.  CEC has also supported FCEBs, planning tools and activities such as DMS metrology work to enable retail hydrogen sales.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FCEVs are coming to market this year and next. Just last week I met Tim Bush, the State Farm agent and his family who have the first commercial lease of a Tucson Fuel Cell. Also last week </a:t>
            </a:r>
            <a:r>
              <a:rPr lang="en-US" dirty="0" err="1" smtClean="0"/>
              <a:t>SunLine</a:t>
            </a:r>
            <a:r>
              <a:rPr lang="en-US" dirty="0" smtClean="0"/>
              <a:t> Transit agency took delivery of 2 new all-American fuel cell buses to add to the 2 buses already carrying passengers every day in the Coachella Valley. And one of my staff received an offer to participate in a market survey on FCEVs from Toyota. Yes, its really happening!</a:t>
            </a:r>
          </a:p>
          <a:p>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5</a:t>
            </a:fld>
            <a:endParaRPr lang="en-US"/>
          </a:p>
        </p:txBody>
      </p:sp>
    </p:spTree>
    <p:extLst>
      <p:ext uri="{BB962C8B-B14F-4D97-AF65-F5344CB8AC3E}">
        <p14:creationId xmlns:p14="http://schemas.microsoft.com/office/powerpoint/2010/main" xmlns="" val="419136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26CEB-5495-48F2-8849-CC72E120BCA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26CEB-5495-48F2-8849-CC72E120BCA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It’s not all about passenger vehicles, however. CA now has 16 fuel cell buses in operation (with 2 more on the way) that cumulatively have driven over 1.5M miles and carried well over 2.5M passengers. Fuel cell buses have proven they are capable replacements for conventional buses. Our bus roadmap published last year lays out the next steps in the commercialization process – two 40-bus centers of excellence with buses fully integrated into normal operations for a 12-year period. </a:t>
            </a:r>
            <a:r>
              <a:rPr lang="en-US" dirty="0" err="1" smtClean="0"/>
              <a:t>CaFCP</a:t>
            </a:r>
            <a:r>
              <a:rPr lang="en-US" dirty="0" smtClean="0"/>
              <a:t> members and advocates are working to ensure </a:t>
            </a:r>
            <a:r>
              <a:rPr lang="en-US" dirty="0" err="1" smtClean="0"/>
              <a:t>theCA</a:t>
            </a:r>
            <a:r>
              <a:rPr lang="en-US" dirty="0" smtClean="0"/>
              <a:t>  state budget includes funding for these projects, and </a:t>
            </a:r>
            <a:r>
              <a:rPr lang="en-US" dirty="0" err="1" smtClean="0"/>
              <a:t>SunLine</a:t>
            </a:r>
            <a:r>
              <a:rPr lang="en-US" dirty="0" smtClean="0"/>
              <a:t> Transit has already indicated they aim to become a fuel cell bus center of excellence. Zero-emission heavy- and medium-duty vehicles, from trucks used in ports to package delivery trucks and vocational vehicles, are essential for meeting the state’s clean air goals and </a:t>
            </a:r>
            <a:r>
              <a:rPr lang="en-US" dirty="0" err="1" smtClean="0"/>
              <a:t>CaFCP</a:t>
            </a:r>
            <a:r>
              <a:rPr lang="en-US" dirty="0" smtClean="0"/>
              <a:t> is now developing a medium- and heavy-duty FCEV roadmap to chart the course for bringing these vehicles closer to commercialization. We expect that roadmap to be published later this year. </a:t>
            </a:r>
          </a:p>
          <a:p>
            <a:pPr>
              <a:lnSpc>
                <a:spcPct val="150000"/>
              </a:lnSpc>
            </a:pPr>
            <a:endParaRPr lang="en-US" dirty="0"/>
          </a:p>
        </p:txBody>
      </p:sp>
      <p:sp>
        <p:nvSpPr>
          <p:cNvPr id="4" name="Slide Number Placeholder 3"/>
          <p:cNvSpPr>
            <a:spLocks noGrp="1"/>
          </p:cNvSpPr>
          <p:nvPr>
            <p:ph type="sldNum" sz="quarter" idx="10"/>
          </p:nvPr>
        </p:nvSpPr>
        <p:spPr/>
        <p:txBody>
          <a:bodyPr/>
          <a:lstStyle/>
          <a:p>
            <a:fld id="{AC0C2410-0393-45B4-AB7C-D99E65C01428}" type="slidenum">
              <a:rPr lang="en-US" smtClean="0"/>
              <a:pPr/>
              <a:t>11</a:t>
            </a:fld>
            <a:endParaRPr lang="en-US"/>
          </a:p>
        </p:txBody>
      </p:sp>
    </p:spTree>
    <p:extLst>
      <p:ext uri="{BB962C8B-B14F-4D97-AF65-F5344CB8AC3E}">
        <p14:creationId xmlns:p14="http://schemas.microsoft.com/office/powerpoint/2010/main" xmlns="" val="56290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your context, there are close to one million trucks in California that are mainly running on diesel, and state and federal governments have taken steps to reduce diesel emissions. The end game of this effort, though, is to transition to zero-emission trucks in the same manner that the transition to ZEVs has begun.</a:t>
            </a:r>
          </a:p>
          <a:p>
            <a:endParaRPr lang="en-US" baseline="0" dirty="0" smtClean="0"/>
          </a:p>
          <a:p>
            <a:r>
              <a:rPr lang="en-US" baseline="0" dirty="0" smtClean="0"/>
              <a:t>The question is … how?</a:t>
            </a:r>
          </a:p>
        </p:txBody>
      </p:sp>
      <p:sp>
        <p:nvSpPr>
          <p:cNvPr id="4" name="Slide Number Placeholder 3"/>
          <p:cNvSpPr>
            <a:spLocks noGrp="1"/>
          </p:cNvSpPr>
          <p:nvPr>
            <p:ph type="sldNum" sz="quarter" idx="10"/>
          </p:nvPr>
        </p:nvSpPr>
        <p:spPr/>
        <p:txBody>
          <a:bodyPr/>
          <a:lstStyle/>
          <a:p>
            <a:fld id="{AC0C2410-0393-45B4-AB7C-D99E65C0142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The purpose of our action plan is to provide an</a:t>
            </a:r>
            <a:r>
              <a:rPr lang="en-US" baseline="0" dirty="0" smtClean="0"/>
              <a:t> initial path to answer </a:t>
            </a:r>
            <a:r>
              <a:rPr lang="en-US" dirty="0" smtClean="0"/>
              <a:t>the “HOW” question. Through research, interviews,</a:t>
            </a:r>
            <a:r>
              <a:rPr lang="en-US" baseline="0" dirty="0" smtClean="0"/>
              <a:t> and facilitated workshops with truck OEMs, truck integrators, station providers and several other stakeholders, the project team identified three big picture needs. These are not sequential—all have to be done in parallel.</a:t>
            </a:r>
            <a:endParaRPr lang="en-US" dirty="0" smtClean="0"/>
          </a:p>
          <a:p>
            <a:pPr defTabSz="948507">
              <a:defRPr/>
            </a:pPr>
            <a:endParaRPr lang="en-US" dirty="0" smtClean="0"/>
          </a:p>
          <a:p>
            <a:pPr defTabSz="948507">
              <a:defRPr/>
            </a:pPr>
            <a:r>
              <a:rPr lang="en-US" dirty="0" smtClean="0"/>
              <a:t>Unlike</a:t>
            </a:r>
            <a:r>
              <a:rPr lang="en-US" baseline="0" dirty="0" smtClean="0"/>
              <a:t> automakers, truck manufacturers are not required to build, sell, or operate ZEVs. In fact, not many of them are even interested in ZEVs. Some truck OEMs i</a:t>
            </a:r>
            <a:r>
              <a:rPr lang="en-US" dirty="0" smtClean="0"/>
              <a:t>ncreasingly use electrification of components to improve fuel economy (along with other steps such as more aerodynamic designs). </a:t>
            </a:r>
          </a:p>
        </p:txBody>
      </p:sp>
      <p:sp>
        <p:nvSpPr>
          <p:cNvPr id="4" name="Slide Number Placeholder 3"/>
          <p:cNvSpPr>
            <a:spLocks noGrp="1"/>
          </p:cNvSpPr>
          <p:nvPr>
            <p:ph type="sldNum" sz="quarter" idx="10"/>
          </p:nvPr>
        </p:nvSpPr>
        <p:spPr/>
        <p:txBody>
          <a:bodyPr/>
          <a:lstStyle/>
          <a:p>
            <a:fld id="{AC0C2410-0393-45B4-AB7C-D99E65C0142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66800"/>
            <a:ext cx="6629400" cy="1447800"/>
          </a:xfrm>
        </p:spPr>
        <p:txBody>
          <a:bodyPr/>
          <a:lstStyle>
            <a:lvl1pPr>
              <a:lnSpc>
                <a:spcPts val="3800"/>
              </a:lnSpc>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685800" y="2438400"/>
            <a:ext cx="6096000" cy="685800"/>
          </a:xfrm>
        </p:spPr>
        <p:txBody>
          <a:bodyPr/>
          <a:lstStyle>
            <a:lvl1pPr marL="0" indent="0" algn="l">
              <a:lnSpc>
                <a:spcPts val="32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3140075"/>
            <a:ext cx="2133600" cy="365125"/>
          </a:xfrm>
        </p:spPr>
        <p:txBody>
          <a:bodyPr/>
          <a:lstStyle/>
          <a:p>
            <a:fld id="{5C049D4B-74ED-4943-9FFD-A9FDF91735FF}" type="datetimeFigureOut">
              <a:rPr lang="en-US" smtClean="0"/>
              <a:pPr/>
              <a:t>11/14/2016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24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49D4B-74ED-4943-9FFD-A9FDF91735FF}" type="datetimeFigureOut">
              <a:rPr lang="en-US" smtClean="0"/>
              <a:pPr/>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idx="1"/>
          </p:nvPr>
        </p:nvSpPr>
        <p:spPr>
          <a:xfrm>
            <a:off x="457200" y="1143000"/>
            <a:ext cx="8229600" cy="4525963"/>
          </a:xfrm>
        </p:spPr>
        <p:txBody>
          <a:bodyPr>
            <a:normAutofit/>
          </a:bodyPr>
          <a:lstStyle>
            <a:lvl1pPr>
              <a:buFontTx/>
              <a:buNone/>
              <a:defRPr sz="2400"/>
            </a:lvl1pPr>
            <a:lvl2pPr>
              <a:defRPr i="0"/>
            </a:lvl2pPr>
            <a:lvl3pPr>
              <a:defRPr i="0"/>
            </a:lvl3pPr>
            <a:lvl4pPr>
              <a:defRPr i="0"/>
            </a:lvl4pPr>
            <a:lvl5pPr>
              <a:defRPr i="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sz="half" idx="1"/>
          </p:nvPr>
        </p:nvSpPr>
        <p:spPr>
          <a:xfrm>
            <a:off x="457200" y="11430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1430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57200" y="38862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p:nvPr>
        </p:nvSpPr>
        <p:spPr>
          <a:xfrm>
            <a:off x="4648200" y="38862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Text Placeholder 2"/>
          <p:cNvSpPr>
            <a:spLocks noGrp="1"/>
          </p:cNvSpPr>
          <p:nvPr>
            <p:ph type="body" idx="1"/>
          </p:nvPr>
        </p:nvSpPr>
        <p:spPr>
          <a:xfrm>
            <a:off x="457200" y="1189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457200" y="1870075"/>
            <a:ext cx="4040188" cy="2092325"/>
          </a:xfrm>
        </p:spPr>
        <p:txBody>
          <a:bodyPr/>
          <a:lstStyle>
            <a:lvl1pPr>
              <a:defRPr sz="2400"/>
            </a:lvl1pPr>
            <a:lvl2pPr>
              <a:defRPr sz="2200"/>
            </a:lvl2pPr>
            <a:lvl3pPr>
              <a:defRPr sz="2200"/>
            </a:lvl3pPr>
            <a:lvl4pPr>
              <a:defRPr sz="2200"/>
            </a:lvl4pPr>
            <a:lvl5pPr>
              <a:buNone/>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1870075"/>
            <a:ext cx="4041775" cy="2092325"/>
          </a:xfrm>
        </p:spPr>
        <p:txBody>
          <a:bodyPr/>
          <a:lstStyle>
            <a:lvl1pPr>
              <a:defRPr sz="2400"/>
            </a:lvl1pPr>
            <a:lvl2pPr>
              <a:defRPr sz="2200"/>
            </a:lvl2pPr>
            <a:lvl3pPr>
              <a:defRPr sz="2200"/>
            </a:lvl3pPr>
            <a:lvl4pPr>
              <a:defRPr sz="2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2"/>
          <p:cNvSpPr>
            <a:spLocks noGrp="1"/>
          </p:cNvSpPr>
          <p:nvPr>
            <p:ph type="body" idx="13"/>
          </p:nvPr>
        </p:nvSpPr>
        <p:spPr>
          <a:xfrm>
            <a:off x="457200" y="4114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57200" y="4754562"/>
            <a:ext cx="4040188"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
          <p:cNvSpPr>
            <a:spLocks noGrp="1"/>
          </p:cNvSpPr>
          <p:nvPr>
            <p:ph type="body" sz="quarter" idx="15"/>
          </p:nvPr>
        </p:nvSpPr>
        <p:spPr>
          <a:xfrm>
            <a:off x="4645025" y="4114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6"/>
          </p:nvPr>
        </p:nvSpPr>
        <p:spPr>
          <a:xfrm>
            <a:off x="4645025" y="4754562"/>
            <a:ext cx="4041775"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49D4B-74ED-4943-9FFD-A9FDF91735FF}" type="datetimeFigureOut">
              <a:rPr lang="en-US" smtClean="0"/>
              <a:pPr/>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idx="1"/>
          </p:nvPr>
        </p:nvSpPr>
        <p:spPr>
          <a:xfrm>
            <a:off x="457200" y="1143000"/>
            <a:ext cx="8229600" cy="4525963"/>
          </a:xfrm>
        </p:spPr>
        <p:txBody>
          <a:bodyPr>
            <a:normAutofit/>
          </a:bodyPr>
          <a:lstStyle>
            <a:lvl1pPr>
              <a:buFontTx/>
              <a:buNone/>
              <a:defRPr sz="2400"/>
            </a:lvl1pPr>
            <a:lvl2pPr>
              <a:defRPr i="0"/>
            </a:lvl2pPr>
            <a:lvl3pPr>
              <a:defRPr i="0"/>
            </a:lvl3pPr>
            <a:lvl4pPr>
              <a:defRPr i="0"/>
            </a:lvl4pPr>
            <a:lvl5pPr>
              <a:defRPr i="0"/>
            </a:lvl5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sz="half" idx="1"/>
          </p:nvPr>
        </p:nvSpPr>
        <p:spPr>
          <a:xfrm>
            <a:off x="457200" y="11430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1430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57200" y="38862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p:nvPr>
        </p:nvSpPr>
        <p:spPr>
          <a:xfrm>
            <a:off x="4648200" y="3886200"/>
            <a:ext cx="4038600" cy="243840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dirty="0"/>
          </a:p>
        </p:txBody>
      </p:sp>
      <p:sp>
        <p:nvSpPr>
          <p:cNvPr id="6" name="Text Placeholder 2"/>
          <p:cNvSpPr>
            <a:spLocks noGrp="1"/>
          </p:cNvSpPr>
          <p:nvPr>
            <p:ph type="body" idx="1"/>
          </p:nvPr>
        </p:nvSpPr>
        <p:spPr>
          <a:xfrm>
            <a:off x="457200" y="1189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1870075"/>
            <a:ext cx="4040188" cy="2092325"/>
          </a:xfrm>
        </p:spPr>
        <p:txBody>
          <a:bodyPr/>
          <a:lstStyle>
            <a:lvl1pPr>
              <a:defRPr sz="2400"/>
            </a:lvl1pPr>
            <a:lvl2pPr>
              <a:defRPr sz="2200"/>
            </a:lvl2pPr>
            <a:lvl3pPr>
              <a:defRPr sz="2200"/>
            </a:lvl3pPr>
            <a:lvl4pPr>
              <a:defRPr sz="2200"/>
            </a:lvl4pPr>
            <a:lvl5pPr>
              <a:buNone/>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5"/>
          <p:cNvSpPr>
            <a:spLocks noGrp="1"/>
          </p:cNvSpPr>
          <p:nvPr>
            <p:ph sz="quarter" idx="4"/>
          </p:nvPr>
        </p:nvSpPr>
        <p:spPr>
          <a:xfrm>
            <a:off x="4645025" y="1870075"/>
            <a:ext cx="4041775" cy="2092325"/>
          </a:xfrm>
        </p:spPr>
        <p:txBody>
          <a:bodyPr/>
          <a:lstStyle>
            <a:lvl1pPr>
              <a:defRPr sz="2400"/>
            </a:lvl1pPr>
            <a:lvl2pPr>
              <a:defRPr sz="2200"/>
            </a:lvl2pPr>
            <a:lvl3pPr>
              <a:defRPr sz="2200"/>
            </a:lvl3pPr>
            <a:lvl4pPr>
              <a:defRPr sz="22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2"/>
          <p:cNvSpPr>
            <a:spLocks noGrp="1"/>
          </p:cNvSpPr>
          <p:nvPr>
            <p:ph type="body" idx="13"/>
          </p:nvPr>
        </p:nvSpPr>
        <p:spPr>
          <a:xfrm>
            <a:off x="457200" y="4114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14"/>
          </p:nvPr>
        </p:nvSpPr>
        <p:spPr>
          <a:xfrm>
            <a:off x="457200" y="4754562"/>
            <a:ext cx="4040188"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4"/>
          <p:cNvSpPr>
            <a:spLocks noGrp="1"/>
          </p:cNvSpPr>
          <p:nvPr>
            <p:ph type="body" sz="quarter" idx="15"/>
          </p:nvPr>
        </p:nvSpPr>
        <p:spPr>
          <a:xfrm>
            <a:off x="4645025" y="4114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6"/>
          </p:nvPr>
        </p:nvSpPr>
        <p:spPr>
          <a:xfrm>
            <a:off x="4645025" y="4754562"/>
            <a:ext cx="4041775"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049D4B-74ED-4943-9FFD-A9FDF91735FF}" type="datetimeFigureOut">
              <a:rPr lang="en-US" smtClean="0"/>
              <a:pPr/>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idx="1"/>
          </p:nvPr>
        </p:nvSpPr>
        <p:spPr>
          <a:xfrm>
            <a:off x="457200" y="1143000"/>
            <a:ext cx="8229600" cy="4525963"/>
          </a:xfrm>
        </p:spPr>
        <p:txBody>
          <a:bodyPr>
            <a:normAutofit/>
          </a:bodyPr>
          <a:lstStyle>
            <a:lvl1pPr>
              <a:buFontTx/>
              <a:buNone/>
              <a:defRPr sz="2100"/>
            </a:lvl1pPr>
            <a:lvl2pPr>
              <a:defRPr i="0"/>
            </a:lvl2pPr>
            <a:lvl3pPr>
              <a:defRPr i="0"/>
            </a:lvl3pPr>
            <a:lvl4pPr>
              <a:defRPr i="0"/>
            </a:lvl4pPr>
            <a:lvl5pPr>
              <a:defRPr i="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5038725"/>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35385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4983163"/>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
        <p:nvSpPr>
          <p:cNvPr id="6" name="Content Placeholder 2"/>
          <p:cNvSpPr>
            <a:spLocks noGrp="1"/>
          </p:cNvSpPr>
          <p:nvPr>
            <p:ph sz="half" idx="1"/>
          </p:nvPr>
        </p:nvSpPr>
        <p:spPr>
          <a:xfrm>
            <a:off x="457200" y="1143000"/>
            <a:ext cx="4038600" cy="2438400"/>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143000"/>
            <a:ext cx="4038600" cy="2438400"/>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57200" y="3886200"/>
            <a:ext cx="4038600" cy="2438400"/>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p:nvPr>
        </p:nvSpPr>
        <p:spPr>
          <a:xfrm>
            <a:off x="4648200" y="3886200"/>
            <a:ext cx="4038600" cy="2438400"/>
          </a:xfrm>
        </p:spPr>
        <p:txBody>
          <a:bodyPr/>
          <a:lstStyle>
            <a:lvl1pPr>
              <a:defRPr sz="2100"/>
            </a:lvl1pPr>
            <a:lvl2pPr>
              <a:defRPr sz="1700"/>
            </a:lvl2pPr>
            <a:lvl3pPr>
              <a:defRPr sz="1500"/>
            </a:lvl3pPr>
            <a:lvl4pPr>
              <a:defRPr sz="14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297363"/>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041775" cy="4297363"/>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dirty="0"/>
          </a:p>
        </p:txBody>
      </p:sp>
      <p:sp>
        <p:nvSpPr>
          <p:cNvPr id="6" name="Text Placeholder 2"/>
          <p:cNvSpPr>
            <a:spLocks noGrp="1"/>
          </p:cNvSpPr>
          <p:nvPr>
            <p:ph type="body" idx="1"/>
          </p:nvPr>
        </p:nvSpPr>
        <p:spPr>
          <a:xfrm>
            <a:off x="457200" y="1189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457200" y="1870075"/>
            <a:ext cx="4040188" cy="2092325"/>
          </a:xfrm>
        </p:spPr>
        <p:txBody>
          <a:bodyPr/>
          <a:lstStyle>
            <a:lvl1pPr>
              <a:defRPr sz="2400"/>
            </a:lvl1pPr>
            <a:lvl2pPr>
              <a:defRPr sz="2200"/>
            </a:lvl2pPr>
            <a:lvl3pPr>
              <a:defRPr sz="2200"/>
            </a:lvl3pPr>
            <a:lvl4pPr>
              <a:defRPr sz="2200"/>
            </a:lvl4pPr>
            <a:lvl5pPr>
              <a:buNone/>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1870075"/>
            <a:ext cx="4041775" cy="2092325"/>
          </a:xfrm>
        </p:spPr>
        <p:txBody>
          <a:bodyPr/>
          <a:lstStyle>
            <a:lvl1pPr>
              <a:defRPr sz="2400"/>
            </a:lvl1pPr>
            <a:lvl2pPr>
              <a:defRPr sz="2200"/>
            </a:lvl2pPr>
            <a:lvl3pPr>
              <a:defRPr sz="2200"/>
            </a:lvl3pPr>
            <a:lvl4pPr>
              <a:defRPr sz="2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2"/>
          <p:cNvSpPr>
            <a:spLocks noGrp="1"/>
          </p:cNvSpPr>
          <p:nvPr>
            <p:ph type="body" idx="13"/>
          </p:nvPr>
        </p:nvSpPr>
        <p:spPr>
          <a:xfrm>
            <a:off x="457200" y="4114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57200" y="4754562"/>
            <a:ext cx="4040188"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
          <p:cNvSpPr>
            <a:spLocks noGrp="1"/>
          </p:cNvSpPr>
          <p:nvPr>
            <p:ph type="body" sz="quarter" idx="15"/>
          </p:nvPr>
        </p:nvSpPr>
        <p:spPr>
          <a:xfrm>
            <a:off x="4645025" y="4114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6"/>
          </p:nvPr>
        </p:nvSpPr>
        <p:spPr>
          <a:xfrm>
            <a:off x="4645025" y="4754562"/>
            <a:ext cx="4041775" cy="209232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8DC6-E115-4A11-B58E-092B970433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49D4B-74ED-4943-9FFD-A9FDF91735FF}" type="datetimeFigureOut">
              <a:rPr lang="en-US" smtClean="0"/>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18DC6-E115-4A11-B58E-092B970433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662" r:id="rId18"/>
    <p:sldLayoutId id="2147483660" r:id="rId19"/>
    <p:sldLayoutId id="2147483661" r:id="rId20"/>
  </p:sldLayoutIdLst>
  <p:txStyles>
    <p:titleStyle>
      <a:lvl1pPr algn="l" defTabSz="914400" rtl="0" eaLnBrk="1" latinLnBrk="0" hangingPunct="1">
        <a:spcBef>
          <a:spcPct val="0"/>
        </a:spcBef>
        <a:buNone/>
        <a:defRPr sz="30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sz="21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SzPct val="115000"/>
        <a:buFont typeface="Wingdings" pitchFamily="2" charset="2"/>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lumMod val="75000"/>
          </a:schemeClr>
        </a:buClr>
        <a:buSzPct val="110000"/>
        <a:buFont typeface="Arial" pitchFamily="34" charset="0"/>
        <a:buChar char="•"/>
        <a:defRPr sz="1500" i="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cafcp.org/buses_truck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malone@cafcp.org"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www.cafc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5867400" cy="1752600"/>
          </a:xfrm>
        </p:spPr>
        <p:txBody>
          <a:bodyPr>
            <a:noAutofit/>
          </a:bodyPr>
          <a:lstStyle/>
          <a:p>
            <a:r>
              <a:rPr lang="en-US" sz="3600" dirty="0" smtClean="0"/>
              <a:t>Fuel cell electric vehicles and hydrogen fueling in California</a:t>
            </a:r>
            <a:endParaRPr lang="en-US" sz="3600" dirty="0"/>
          </a:p>
        </p:txBody>
      </p:sp>
      <p:sp>
        <p:nvSpPr>
          <p:cNvPr id="4" name="Date Placeholder 3"/>
          <p:cNvSpPr>
            <a:spLocks noGrp="1"/>
          </p:cNvSpPr>
          <p:nvPr>
            <p:ph type="dt" sz="half" idx="10"/>
          </p:nvPr>
        </p:nvSpPr>
        <p:spPr>
          <a:xfrm>
            <a:off x="685800" y="3063875"/>
            <a:ext cx="3657600" cy="1127125"/>
          </a:xfrm>
        </p:spPr>
        <p:txBody>
          <a:bodyPr/>
          <a:lstStyle/>
          <a:p>
            <a:r>
              <a:rPr lang="en-US" sz="1400" dirty="0" smtClean="0"/>
              <a:t>California Desert Air Working Group</a:t>
            </a:r>
          </a:p>
          <a:p>
            <a:r>
              <a:rPr lang="en-US" sz="1400" dirty="0" smtClean="0"/>
              <a:t>November 17, 2016</a:t>
            </a:r>
          </a:p>
          <a:p>
            <a:endParaRPr lang="en-US" sz="1400" dirty="0" smtClean="0"/>
          </a:p>
          <a:p>
            <a:r>
              <a:rPr lang="en-US" sz="1400" dirty="0" smtClean="0"/>
              <a:t>Keith Malone</a:t>
            </a:r>
          </a:p>
          <a:p>
            <a:r>
              <a:rPr lang="en-US" sz="1400" dirty="0" smtClean="0"/>
              <a:t>CAFCP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srcRect/>
          <a:stretch>
            <a:fillRect/>
          </a:stretch>
        </p:blipFill>
        <p:spPr bwMode="auto">
          <a:xfrm>
            <a:off x="581025" y="609600"/>
            <a:ext cx="2162175" cy="2838451"/>
          </a:xfrm>
          <a:prstGeom prst="rect">
            <a:avLst/>
          </a:prstGeom>
          <a:noFill/>
          <a:ln w="9525">
            <a:noFill/>
            <a:miter lim="800000"/>
            <a:headEnd/>
            <a:tailEnd/>
          </a:ln>
        </p:spPr>
      </p:pic>
      <p:pic>
        <p:nvPicPr>
          <p:cNvPr id="10" name="Picture 4"/>
          <p:cNvPicPr>
            <a:picLocks noChangeAspect="1" noChangeArrowheads="1"/>
          </p:cNvPicPr>
          <p:nvPr/>
        </p:nvPicPr>
        <p:blipFill>
          <a:blip r:embed="rId3" cstate="email"/>
          <a:srcRect/>
          <a:stretch>
            <a:fillRect/>
          </a:stretch>
        </p:blipFill>
        <p:spPr bwMode="auto">
          <a:xfrm>
            <a:off x="2971800" y="1676402"/>
            <a:ext cx="2724150" cy="1581151"/>
          </a:xfrm>
          <a:prstGeom prst="rect">
            <a:avLst/>
          </a:prstGeom>
          <a:noFill/>
          <a:ln w="9525">
            <a:noFill/>
            <a:miter lim="800000"/>
            <a:headEnd/>
            <a:tailEnd/>
          </a:ln>
        </p:spPr>
      </p:pic>
      <p:pic>
        <p:nvPicPr>
          <p:cNvPr id="12" name="Picture 5"/>
          <p:cNvPicPr>
            <a:picLocks noChangeAspect="1" noChangeArrowheads="1"/>
          </p:cNvPicPr>
          <p:nvPr/>
        </p:nvPicPr>
        <p:blipFill>
          <a:blip r:embed="rId4" cstate="email"/>
          <a:srcRect/>
          <a:stretch>
            <a:fillRect/>
          </a:stretch>
        </p:blipFill>
        <p:spPr bwMode="auto">
          <a:xfrm>
            <a:off x="2971800" y="3429002"/>
            <a:ext cx="2000250" cy="1504951"/>
          </a:xfrm>
          <a:prstGeom prst="rect">
            <a:avLst/>
          </a:prstGeom>
          <a:noFill/>
          <a:ln w="9525">
            <a:noFill/>
            <a:miter lim="800000"/>
            <a:headEnd/>
            <a:tailEnd/>
          </a:ln>
        </p:spPr>
      </p:pic>
      <p:pic>
        <p:nvPicPr>
          <p:cNvPr id="13" name="Picture 6"/>
          <p:cNvPicPr>
            <a:picLocks noChangeAspect="1" noChangeArrowheads="1"/>
          </p:cNvPicPr>
          <p:nvPr/>
        </p:nvPicPr>
        <p:blipFill>
          <a:blip r:embed="rId5" cstate="email"/>
          <a:srcRect/>
          <a:stretch>
            <a:fillRect/>
          </a:stretch>
        </p:blipFill>
        <p:spPr bwMode="auto">
          <a:xfrm>
            <a:off x="5867400" y="1524000"/>
            <a:ext cx="2952750" cy="1892136"/>
          </a:xfrm>
          <a:prstGeom prst="rect">
            <a:avLst/>
          </a:prstGeom>
          <a:noFill/>
          <a:ln w="9525">
            <a:noFill/>
            <a:miter lim="800000"/>
            <a:headEnd/>
            <a:tailEnd/>
          </a:ln>
        </p:spPr>
      </p:pic>
      <p:pic>
        <p:nvPicPr>
          <p:cNvPr id="14" name="Picture 13" descr="tigm trolley.jpg"/>
          <p:cNvPicPr>
            <a:picLocks noChangeAspect="1"/>
          </p:cNvPicPr>
          <p:nvPr/>
        </p:nvPicPr>
        <p:blipFill>
          <a:blip r:embed="rId6" cstate="email"/>
          <a:stretch>
            <a:fillRect/>
          </a:stretch>
        </p:blipFill>
        <p:spPr>
          <a:xfrm>
            <a:off x="5257800" y="3581400"/>
            <a:ext cx="3200400" cy="2136555"/>
          </a:xfrm>
          <a:prstGeom prst="rect">
            <a:avLst/>
          </a:prstGeom>
        </p:spPr>
      </p:pic>
      <p:pic>
        <p:nvPicPr>
          <p:cNvPr id="15" name="Picture 14"/>
          <p:cNvPicPr>
            <a:picLocks noChangeAspect="1"/>
          </p:cNvPicPr>
          <p:nvPr/>
        </p:nvPicPr>
        <p:blipFill rotWithShape="1">
          <a:blip r:embed="rId7" cstate="email">
            <a:extLst>
              <a:ext uri="{28A0092B-C50C-407E-A947-70E740481C1C}">
                <a14:useLocalDpi xmlns="" xmlns:a14="http://schemas.microsoft.com/office/drawing/2010/main" val="0"/>
              </a:ext>
            </a:extLst>
          </a:blip>
          <a:srcRect/>
          <a:stretch/>
        </p:blipFill>
        <p:spPr>
          <a:xfrm>
            <a:off x="667789" y="3657600"/>
            <a:ext cx="2075411" cy="1207810"/>
          </a:xfrm>
          <a:prstGeom prst="rect">
            <a:avLst/>
          </a:prstGeom>
        </p:spPr>
      </p:pic>
      <p:pic>
        <p:nvPicPr>
          <p:cNvPr id="16" name="Picture 15"/>
          <p:cNvPicPr>
            <a:picLocks noChangeAspect="1"/>
          </p:cNvPicPr>
          <p:nvPr/>
        </p:nvPicPr>
        <p:blipFill rotWithShape="1">
          <a:blip r:embed="rId8" cstate="email">
            <a:extLst>
              <a:ext uri="{28A0092B-C50C-407E-A947-70E740481C1C}">
                <a14:useLocalDpi xmlns="" xmlns:a14="http://schemas.microsoft.com/office/drawing/2010/main" val="0"/>
              </a:ext>
            </a:extLst>
          </a:blip>
          <a:srcRect/>
          <a:stretch/>
        </p:blipFill>
        <p:spPr>
          <a:xfrm>
            <a:off x="1981200" y="5029200"/>
            <a:ext cx="2937614" cy="1371600"/>
          </a:xfrm>
          <a:prstGeom prst="rect">
            <a:avLst/>
          </a:prstGeom>
        </p:spPr>
      </p:pic>
      <p:sp>
        <p:nvSpPr>
          <p:cNvPr id="17" name="Title 4"/>
          <p:cNvSpPr>
            <a:spLocks noGrp="1"/>
          </p:cNvSpPr>
          <p:nvPr>
            <p:ph type="title"/>
          </p:nvPr>
        </p:nvSpPr>
        <p:spPr>
          <a:xfrm>
            <a:off x="2895600" y="609600"/>
            <a:ext cx="8229600" cy="1143000"/>
          </a:xfrm>
        </p:spPr>
        <p:txBody>
          <a:bodyPr/>
          <a:lstStyle/>
          <a:p>
            <a:r>
              <a:rPr lang="en-US" dirty="0" smtClean="0"/>
              <a:t>More than cars…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V:\Users\Chris\Documents\Annual Report\2015 Annual report\SunLine-FCEB-cutout.jpg"/>
          <p:cNvPicPr>
            <a:picLocks noChangeAspect="1" noChangeArrowheads="1"/>
          </p:cNvPicPr>
          <p:nvPr/>
        </p:nvPicPr>
        <p:blipFill>
          <a:blip r:embed="rId3" cstate="print"/>
          <a:srcRect/>
          <a:stretch>
            <a:fillRect/>
          </a:stretch>
        </p:blipFill>
        <p:spPr bwMode="auto">
          <a:xfrm>
            <a:off x="5562600" y="1143000"/>
            <a:ext cx="3281680" cy="1447800"/>
          </a:xfrm>
          <a:prstGeom prst="rect">
            <a:avLst/>
          </a:prstGeom>
          <a:noFill/>
        </p:spPr>
      </p:pic>
      <p:sp>
        <p:nvSpPr>
          <p:cNvPr id="13" name="Content Placeholder 3"/>
          <p:cNvSpPr txBox="1">
            <a:spLocks/>
          </p:cNvSpPr>
          <p:nvPr/>
        </p:nvSpPr>
        <p:spPr>
          <a:xfrm>
            <a:off x="609600" y="1143000"/>
            <a:ext cx="7924800" cy="449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kumimoji="0" lang="en-US" sz="2400" i="0" u="none" strike="noStrike" kern="1200" cap="none" spc="0" normalizeH="0" baseline="0" noProof="0" dirty="0" smtClean="0">
                <a:ln>
                  <a:noFill/>
                </a:ln>
                <a:effectLst/>
                <a:uLnTx/>
                <a:uFillTx/>
                <a:latin typeface="+mn-lt"/>
                <a:ea typeface="+mn-ea"/>
                <a:cs typeface="+mn-cs"/>
              </a:rPr>
              <a:t>20 buses in revenue service</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lang="en-US" sz="2400" dirty="0" smtClean="0"/>
              <a:t>Another 30 funded this year</a:t>
            </a:r>
            <a:endParaRPr kumimoji="0" lang="en-US" sz="24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lang="en-US" sz="2400" dirty="0" smtClean="0"/>
              <a:t>16 years of experience</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lang="en-US" sz="2400" dirty="0" smtClean="0"/>
              <a:t>12 years of federally collected performance data</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endParaRPr lang="en-US" sz="2000" dirty="0" smtClean="0"/>
          </a:p>
          <a:p>
            <a:pPr marL="342900" indent="-342900">
              <a:spcBef>
                <a:spcPct val="20000"/>
              </a:spcBef>
              <a:buClr>
                <a:schemeClr val="accent6">
                  <a:lumMod val="75000"/>
                </a:schemeClr>
              </a:buClr>
              <a:buFont typeface="Arial" pitchFamily="34" charset="0"/>
              <a:buChar char="•"/>
              <a:defRPr/>
            </a:pPr>
            <a:r>
              <a:rPr lang="en-US" sz="2400" dirty="0" smtClean="0"/>
              <a:t>&gt;2.7M miles in service</a:t>
            </a:r>
          </a:p>
          <a:p>
            <a:pPr marL="342900" indent="-342900">
              <a:spcBef>
                <a:spcPct val="20000"/>
              </a:spcBef>
              <a:buClr>
                <a:schemeClr val="accent6">
                  <a:lumMod val="75000"/>
                </a:schemeClr>
              </a:buClr>
              <a:buFont typeface="Arial" pitchFamily="34" charset="0"/>
              <a:buChar char="•"/>
              <a:defRPr/>
            </a:pPr>
            <a:r>
              <a:rPr lang="en-US" sz="2400" dirty="0" smtClean="0"/>
              <a:t>&gt;2.5M  passengers carried</a:t>
            </a:r>
          </a:p>
          <a:p>
            <a:pPr marL="800100" lvl="1" indent="-342900">
              <a:spcBef>
                <a:spcPct val="20000"/>
              </a:spcBef>
              <a:buClr>
                <a:schemeClr val="accent6">
                  <a:lumMod val="75000"/>
                </a:schemeClr>
              </a:buClr>
              <a:buFont typeface="Arial" pitchFamily="34" charset="0"/>
              <a:buChar char="•"/>
              <a:defRPr/>
            </a:pPr>
            <a:endParaRPr lang="en-US" sz="2000" noProof="0" dirty="0" smtClean="0"/>
          </a:p>
        </p:txBody>
      </p:sp>
      <p:sp>
        <p:nvSpPr>
          <p:cNvPr id="15" name="Title 1"/>
          <p:cNvSpPr txBox="1">
            <a:spLocks/>
          </p:cNvSpPr>
          <p:nvPr/>
        </p:nvSpPr>
        <p:spPr>
          <a:xfrm>
            <a:off x="457200" y="381000"/>
            <a:ext cx="82296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70C0"/>
                </a:solidFill>
                <a:latin typeface="+mj-lt"/>
                <a:ea typeface="+mj-ea"/>
                <a:cs typeface="+mj-cs"/>
              </a:rPr>
              <a:t>Fuel cell electric buses in California  </a:t>
            </a:r>
            <a:endParaRPr kumimoji="0" lang="en-US" sz="3600" b="1" i="0" u="none" strike="noStrike" kern="1200" cap="none" spc="0" normalizeH="0" baseline="0" noProof="0" dirty="0">
              <a:ln>
                <a:noFill/>
              </a:ln>
              <a:solidFill>
                <a:srgbClr val="0070C0"/>
              </a:solidFill>
              <a:effectLst/>
              <a:uLnTx/>
              <a:uFillTx/>
              <a:latin typeface="+mj-lt"/>
              <a:ea typeface="+mj-ea"/>
              <a:cs typeface="+mj-cs"/>
            </a:endParaRPr>
          </a:p>
        </p:txBody>
      </p:sp>
      <p:sp>
        <p:nvSpPr>
          <p:cNvPr id="16" name="TextBox 15"/>
          <p:cNvSpPr txBox="1"/>
          <p:nvPr/>
        </p:nvSpPr>
        <p:spPr>
          <a:xfrm>
            <a:off x="609600" y="4876800"/>
            <a:ext cx="7772400" cy="1729704"/>
          </a:xfrm>
          <a:prstGeom prst="rect">
            <a:avLst/>
          </a:prstGeom>
          <a:noFill/>
          <a:ln w="117475">
            <a:solidFill>
              <a:srgbClr val="FFC000"/>
            </a:solidFill>
          </a:ln>
        </p:spPr>
        <p:txBody>
          <a:bodyPr wrap="square" rtlCol="0">
            <a:spAutoFit/>
          </a:bodyPr>
          <a:lstStyle/>
          <a:p>
            <a:pPr marL="342900" lvl="0" indent="-342900">
              <a:spcBef>
                <a:spcPct val="20000"/>
              </a:spcBef>
              <a:buClr>
                <a:srgbClr val="0AAEFA"/>
              </a:buClr>
              <a:buFont typeface="Arial" pitchFamily="34" charset="0"/>
              <a:buChar char="•"/>
              <a:defRPr/>
            </a:pPr>
            <a:endParaRPr lang="en-US" dirty="0" smtClean="0"/>
          </a:p>
          <a:p>
            <a:pPr marL="342900" indent="-342900" algn="ctr">
              <a:spcBef>
                <a:spcPct val="20000"/>
              </a:spcBef>
              <a:buClr>
                <a:srgbClr val="0AAEFA"/>
              </a:buClr>
            </a:pPr>
            <a:r>
              <a:rPr lang="en-US" sz="3200" dirty="0" smtClean="0"/>
              <a:t> Buses adopt technology first; pave the way for heavy-duty vehicles.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dscape-and-scenery-plus-a-truck-form-terry-fox-lookout-ontario.jpg"/>
          <p:cNvPicPr>
            <a:picLocks noChangeAspect="1"/>
          </p:cNvPicPr>
          <p:nvPr/>
        </p:nvPicPr>
        <p:blipFill>
          <a:blip r:embed="rId3" cstate="print"/>
          <a:stretch>
            <a:fillRect/>
          </a:stretch>
        </p:blipFill>
        <p:spPr>
          <a:xfrm>
            <a:off x="0" y="753894"/>
            <a:ext cx="9144000" cy="6104106"/>
          </a:xfrm>
          <a:prstGeom prst="rect">
            <a:avLst/>
          </a:prstGeom>
        </p:spPr>
      </p:pic>
      <p:sp>
        <p:nvSpPr>
          <p:cNvPr id="6" name="TextBox 5"/>
          <p:cNvSpPr txBox="1"/>
          <p:nvPr/>
        </p:nvSpPr>
        <p:spPr>
          <a:xfrm>
            <a:off x="685800" y="1524000"/>
            <a:ext cx="8305800" cy="1569660"/>
          </a:xfrm>
          <a:prstGeom prst="rect">
            <a:avLst/>
          </a:prstGeom>
          <a:noFill/>
        </p:spPr>
        <p:txBody>
          <a:bodyPr wrap="square" rtlCol="0">
            <a:spAutoFit/>
          </a:bodyPr>
          <a:lstStyle/>
          <a:p>
            <a:r>
              <a:rPr lang="en-US" sz="9600" dirty="0" smtClean="0">
                <a:solidFill>
                  <a:srgbClr val="FFFF00"/>
                </a:solidFill>
                <a:effectLst>
                  <a:outerShdw blurRad="38100" dist="38100" dir="2700000" algn="tl">
                    <a:srgbClr val="000000">
                      <a:alpha val="43137"/>
                    </a:srgbClr>
                  </a:outerShdw>
                </a:effectLst>
              </a:rPr>
              <a:t>952,000</a:t>
            </a:r>
            <a:endParaRPr lang="en-US" sz="96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2819400" y="2895600"/>
            <a:ext cx="5029200" cy="707886"/>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trucks in California</a:t>
            </a:r>
            <a:endParaRPr lang="en-US" sz="4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How….</a:t>
            </a:r>
            <a:endParaRPr lang="en-US" dirty="0"/>
          </a:p>
        </p:txBody>
      </p:sp>
      <p:sp>
        <p:nvSpPr>
          <p:cNvPr id="12" name="Content Placeholder 11"/>
          <p:cNvSpPr>
            <a:spLocks noGrp="1"/>
          </p:cNvSpPr>
          <p:nvPr>
            <p:ph idx="1"/>
          </p:nvPr>
        </p:nvSpPr>
        <p:spPr>
          <a:xfrm>
            <a:off x="1371600" y="1295400"/>
            <a:ext cx="5334000" cy="990599"/>
          </a:xfrm>
        </p:spPr>
        <p:txBody>
          <a:bodyPr/>
          <a:lstStyle/>
          <a:p>
            <a:pPr marL="6350" lvl="1" indent="-6350">
              <a:buNone/>
            </a:pPr>
            <a:r>
              <a:rPr lang="en-US" sz="2400" dirty="0" smtClean="0"/>
              <a:t>Successfully demonstrate fuel cell trucks to spur more development.</a:t>
            </a:r>
          </a:p>
        </p:txBody>
      </p:sp>
      <p:sp>
        <p:nvSpPr>
          <p:cNvPr id="13" name="Rectangle 12"/>
          <p:cNvSpPr/>
          <p:nvPr/>
        </p:nvSpPr>
        <p:spPr>
          <a:xfrm>
            <a:off x="2057400" y="2590800"/>
            <a:ext cx="4953000" cy="830997"/>
          </a:xfrm>
          <a:prstGeom prst="rect">
            <a:avLst/>
          </a:prstGeom>
        </p:spPr>
        <p:txBody>
          <a:bodyPr wrap="square">
            <a:spAutoFit/>
          </a:bodyPr>
          <a:lstStyle/>
          <a:p>
            <a:pPr marL="4763" lvl="1"/>
            <a:r>
              <a:rPr lang="en-US" sz="2400" dirty="0" smtClean="0"/>
              <a:t>Establish the necessary hydrogen infrastructure for trucks.</a:t>
            </a:r>
          </a:p>
        </p:txBody>
      </p:sp>
      <p:sp>
        <p:nvSpPr>
          <p:cNvPr id="14" name="Rectangle 13"/>
          <p:cNvSpPr/>
          <p:nvPr/>
        </p:nvSpPr>
        <p:spPr>
          <a:xfrm>
            <a:off x="2743200" y="3886200"/>
            <a:ext cx="5257800" cy="830997"/>
          </a:xfrm>
          <a:prstGeom prst="rect">
            <a:avLst/>
          </a:prstGeom>
        </p:spPr>
        <p:txBody>
          <a:bodyPr wrap="square">
            <a:spAutoFit/>
          </a:bodyPr>
          <a:lstStyle/>
          <a:p>
            <a:pPr marL="4763" lvl="1"/>
            <a:r>
              <a:rPr lang="en-US" sz="2400" dirty="0" smtClean="0"/>
              <a:t>Create a sustainable business case for truck manufacturers.</a:t>
            </a:r>
          </a:p>
        </p:txBody>
      </p:sp>
      <p:sp>
        <p:nvSpPr>
          <p:cNvPr id="15" name="Rectangle 14"/>
          <p:cNvSpPr/>
          <p:nvPr/>
        </p:nvSpPr>
        <p:spPr>
          <a:xfrm>
            <a:off x="381000" y="1219200"/>
            <a:ext cx="1057114"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endParaRPr>
          </a:p>
        </p:txBody>
      </p:sp>
      <p:sp>
        <p:nvSpPr>
          <p:cNvPr id="16" name="Rectangle 15"/>
          <p:cNvSpPr/>
          <p:nvPr/>
        </p:nvSpPr>
        <p:spPr>
          <a:xfrm>
            <a:off x="1066800" y="2514600"/>
            <a:ext cx="1057114"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endParaRPr>
          </a:p>
        </p:txBody>
      </p:sp>
      <p:sp>
        <p:nvSpPr>
          <p:cNvPr id="17" name="Rectangle 16"/>
          <p:cNvSpPr/>
          <p:nvPr/>
        </p:nvSpPr>
        <p:spPr>
          <a:xfrm>
            <a:off x="1676400" y="3810000"/>
            <a:ext cx="1057114"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rPr>
              <a:t>3</a:t>
            </a:r>
            <a:endParaRPr lang="en-US" sz="5400" b="1" cap="all" spc="0" dirty="0">
              <a:ln w="9000" cmpd="sng">
                <a:solidFill>
                  <a:schemeClr val="accent4">
                    <a:shade val="50000"/>
                    <a:satMod val="120000"/>
                  </a:schemeClr>
                </a:solidFill>
                <a:prstDash val="solid"/>
              </a:ln>
              <a:solidFill>
                <a:srgbClr val="6E8FBF"/>
              </a:solidFill>
              <a:effectLst>
                <a:reflection blurRad="12700" stA="28000" endPos="45000" dist="1000" dir="5400000" sy="-100000" algn="bl" rotWithShape="0"/>
              </a:effectLst>
            </a:endParaRPr>
          </a:p>
        </p:txBody>
      </p:sp>
      <p:pic>
        <p:nvPicPr>
          <p:cNvPr id="4098" name="Picture 2"/>
          <p:cNvPicPr>
            <a:picLocks noChangeAspect="1" noChangeArrowheads="1"/>
          </p:cNvPicPr>
          <p:nvPr/>
        </p:nvPicPr>
        <p:blipFill>
          <a:blip r:embed="rId3" cstate="print"/>
          <a:srcRect/>
          <a:stretch>
            <a:fillRect/>
          </a:stretch>
        </p:blipFill>
        <p:spPr bwMode="auto">
          <a:xfrm>
            <a:off x="2286000" y="5181600"/>
            <a:ext cx="4267200" cy="1548510"/>
          </a:xfrm>
          <a:prstGeom prst="rect">
            <a:avLst/>
          </a:prstGeom>
          <a:noFill/>
          <a:ln w="9525">
            <a:noFill/>
            <a:miter lim="800000"/>
            <a:headEnd/>
            <a:tailEnd/>
          </a:ln>
          <a:effectLst/>
        </p:spPr>
      </p:pic>
      <p:sp>
        <p:nvSpPr>
          <p:cNvPr id="20" name="Slide Number Placeholder 19"/>
          <p:cNvSpPr>
            <a:spLocks noGrp="1"/>
          </p:cNvSpPr>
          <p:nvPr>
            <p:ph type="sldNum" sz="quarter" idx="12"/>
          </p:nvPr>
        </p:nvSpPr>
        <p:spPr/>
        <p:txBody>
          <a:bodyPr/>
          <a:lstStyle/>
          <a:p>
            <a:fld id="{DA718DC6-E115-4A11-B58E-092B9704333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Truck Vocations</a:t>
            </a:r>
            <a:endParaRPr lang="en-US" dirty="0"/>
          </a:p>
        </p:txBody>
      </p:sp>
      <p:sp>
        <p:nvSpPr>
          <p:cNvPr id="3" name="Content Placeholder 2"/>
          <p:cNvSpPr>
            <a:spLocks noGrp="1"/>
          </p:cNvSpPr>
          <p:nvPr>
            <p:ph idx="1"/>
          </p:nvPr>
        </p:nvSpPr>
        <p:spPr/>
        <p:txBody>
          <a:bodyPr/>
          <a:lstStyle/>
          <a:p>
            <a:pPr>
              <a:buNone/>
            </a:pPr>
            <a:r>
              <a:rPr lang="en-US" b="1" dirty="0" smtClean="0"/>
              <a:t>Focus on two vehicle platforms and applications</a:t>
            </a:r>
          </a:p>
          <a:p>
            <a:pPr>
              <a:spcBef>
                <a:spcPts val="600"/>
              </a:spcBef>
              <a:spcAft>
                <a:spcPts val="600"/>
              </a:spcAft>
            </a:pPr>
            <a:r>
              <a:rPr lang="en-US" sz="2000" dirty="0" smtClean="0"/>
              <a:t>MD FCET platform: Class 4-6 last-mile package delivery trucks</a:t>
            </a:r>
          </a:p>
          <a:p>
            <a:pPr>
              <a:spcBef>
                <a:spcPts val="600"/>
              </a:spcBef>
              <a:spcAft>
                <a:spcPts val="600"/>
              </a:spcAft>
            </a:pPr>
            <a:r>
              <a:rPr lang="en-US" sz="2000" dirty="0" smtClean="0"/>
              <a:t>HD FCET platform: Class 7-8 short haul/drayage trucks</a:t>
            </a:r>
          </a:p>
          <a:p>
            <a:endParaRPr lang="en-US" dirty="0"/>
          </a:p>
        </p:txBody>
      </p:sp>
      <p:sp>
        <p:nvSpPr>
          <p:cNvPr id="7" name="Slide Number Placeholder 6"/>
          <p:cNvSpPr>
            <a:spLocks noGrp="1"/>
          </p:cNvSpPr>
          <p:nvPr>
            <p:ph type="sldNum" sz="quarter" idx="12"/>
          </p:nvPr>
        </p:nvSpPr>
        <p:spPr/>
        <p:txBody>
          <a:bodyPr/>
          <a:lstStyle/>
          <a:p>
            <a:fld id="{DA718DC6-E115-4A11-B58E-092B97043332}" type="slidenum">
              <a:rPr lang="en-US" smtClean="0"/>
              <a:pPr/>
              <a:t>14</a:t>
            </a:fld>
            <a:endParaRPr lang="en-US"/>
          </a:p>
        </p:txBody>
      </p:sp>
      <p:pic>
        <p:nvPicPr>
          <p:cNvPr id="5" name="Picture 4" descr="UPS_EVI_Whit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6462" y="3939033"/>
            <a:ext cx="2915938" cy="1835451"/>
          </a:xfrm>
          <a:prstGeom prst="rect">
            <a:avLst/>
          </a:prstGeom>
        </p:spPr>
      </p:pic>
      <p:sp>
        <p:nvSpPr>
          <p:cNvPr id="6" name="TextBox 5"/>
          <p:cNvSpPr txBox="1"/>
          <p:nvPr/>
        </p:nvSpPr>
        <p:spPr>
          <a:xfrm>
            <a:off x="6792310" y="5514201"/>
            <a:ext cx="1513490" cy="276999"/>
          </a:xfrm>
          <a:prstGeom prst="rect">
            <a:avLst/>
          </a:prstGeom>
          <a:noFill/>
        </p:spPr>
        <p:txBody>
          <a:bodyPr wrap="square" rtlCol="0">
            <a:spAutoFit/>
          </a:bodyPr>
          <a:lstStyle/>
          <a:p>
            <a:r>
              <a:rPr lang="en-US" sz="1200" dirty="0" smtClean="0"/>
              <a:t>Source: CTE</a:t>
            </a:r>
            <a:endParaRPr lang="en-US" sz="1200" dirty="0"/>
          </a:p>
        </p:txBody>
      </p:sp>
      <p:pic>
        <p:nvPicPr>
          <p:cNvPr id="8" name="Picture 7" descr="HydrogenicsDaimlerVVLFCTruck.JPG"/>
          <p:cNvPicPr>
            <a:picLocks noChangeAspect="1"/>
          </p:cNvPicPr>
          <p:nvPr/>
        </p:nvPicPr>
        <p:blipFill>
          <a:blip r:embed="rId4" cstate="print"/>
          <a:stretch>
            <a:fillRect/>
          </a:stretch>
        </p:blipFill>
        <p:spPr>
          <a:xfrm>
            <a:off x="1351262" y="3545315"/>
            <a:ext cx="2915938" cy="2202631"/>
          </a:xfrm>
          <a:prstGeom prst="rect">
            <a:avLst/>
          </a:prstGeom>
        </p:spPr>
      </p:pic>
      <p:sp>
        <p:nvSpPr>
          <p:cNvPr id="9" name="TextBox 8"/>
          <p:cNvSpPr txBox="1"/>
          <p:nvPr/>
        </p:nvSpPr>
        <p:spPr>
          <a:xfrm>
            <a:off x="2624959" y="5742801"/>
            <a:ext cx="2175641" cy="276999"/>
          </a:xfrm>
          <a:prstGeom prst="rect">
            <a:avLst/>
          </a:prstGeom>
          <a:noFill/>
        </p:spPr>
        <p:txBody>
          <a:bodyPr wrap="square" rtlCol="0">
            <a:spAutoFit/>
          </a:bodyPr>
          <a:lstStyle/>
          <a:p>
            <a:r>
              <a:rPr lang="en-US" sz="1200" dirty="0" smtClean="0"/>
              <a:t>Source: </a:t>
            </a:r>
            <a:r>
              <a:rPr lang="en-US" sz="1200" dirty="0" err="1" smtClean="0"/>
              <a:t>Hydrogenics</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Demonstrations</a:t>
            </a:r>
            <a:endParaRPr lang="en-US" dirty="0"/>
          </a:p>
        </p:txBody>
      </p:sp>
      <p:sp>
        <p:nvSpPr>
          <p:cNvPr id="3" name="Content Placeholder 2"/>
          <p:cNvSpPr>
            <a:spLocks noGrp="1"/>
          </p:cNvSpPr>
          <p:nvPr>
            <p:ph sz="half" idx="1"/>
          </p:nvPr>
        </p:nvSpPr>
        <p:spPr/>
        <p:txBody>
          <a:bodyPr/>
          <a:lstStyle/>
          <a:p>
            <a:r>
              <a:rPr lang="en-US" dirty="0" smtClean="0"/>
              <a:t>Focus on</a:t>
            </a:r>
          </a:p>
          <a:p>
            <a:pPr lvl="1"/>
            <a:r>
              <a:rPr lang="en-US" dirty="0" smtClean="0"/>
              <a:t>SCAQMD air basin</a:t>
            </a:r>
          </a:p>
          <a:p>
            <a:pPr lvl="1"/>
            <a:r>
              <a:rPr lang="en-US" dirty="0" smtClean="0"/>
              <a:t>San Joaquin Valley</a:t>
            </a:r>
          </a:p>
          <a:p>
            <a:pPr lvl="1"/>
            <a:r>
              <a:rPr lang="en-US" dirty="0" smtClean="0"/>
              <a:t>San Francisco Bay Area</a:t>
            </a:r>
          </a:p>
          <a:p>
            <a:r>
              <a:rPr lang="en-US" dirty="0" smtClean="0"/>
              <a:t>Start with truck vocations that return to home base</a:t>
            </a:r>
          </a:p>
          <a:p>
            <a:r>
              <a:rPr lang="en-US" dirty="0" smtClean="0"/>
              <a:t>Use lessons learned from fuel cell buses</a:t>
            </a:r>
          </a:p>
          <a:p>
            <a:r>
              <a:rPr lang="en-US" dirty="0" smtClean="0"/>
              <a:t>Determine metrics that do not change</a:t>
            </a: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50049" y="1143000"/>
            <a:ext cx="3834901" cy="49831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pic>
        <p:nvPicPr>
          <p:cNvPr id="4" name="Content Placeholder 3" descr="truck stop.jpg"/>
          <p:cNvPicPr>
            <a:picLocks noGrp="1" noChangeAspect="1"/>
          </p:cNvPicPr>
          <p:nvPr>
            <p:ph sz="half" idx="1"/>
          </p:nvPr>
        </p:nvPicPr>
        <p:blipFill>
          <a:blip r:embed="rId3" cstate="print"/>
          <a:srcRect r="47170"/>
          <a:stretch>
            <a:fillRect/>
          </a:stretch>
        </p:blipFill>
        <p:spPr>
          <a:xfrm>
            <a:off x="457199" y="1143000"/>
            <a:ext cx="3969003" cy="5029200"/>
          </a:xfrm>
        </p:spPr>
      </p:pic>
      <p:sp>
        <p:nvSpPr>
          <p:cNvPr id="5" name="Content Placeholder 4"/>
          <p:cNvSpPr>
            <a:spLocks noGrp="1"/>
          </p:cNvSpPr>
          <p:nvPr>
            <p:ph sz="half" idx="2"/>
          </p:nvPr>
        </p:nvSpPr>
        <p:spPr/>
        <p:txBody>
          <a:bodyPr/>
          <a:lstStyle/>
          <a:p>
            <a:r>
              <a:rPr lang="en-US" dirty="0" smtClean="0"/>
              <a:t>Trucks use dedicated fueling stations</a:t>
            </a:r>
          </a:p>
          <a:p>
            <a:r>
              <a:rPr lang="en-US" dirty="0" smtClean="0"/>
              <a:t>A small fleet will need more capacity than today’s retail stations</a:t>
            </a:r>
          </a:p>
          <a:p>
            <a:r>
              <a:rPr lang="en-US" dirty="0" smtClean="0"/>
              <a:t>H35 is sufficient pressure for trucks</a:t>
            </a:r>
          </a:p>
          <a:p>
            <a:r>
              <a:rPr lang="en-US" dirty="0" smtClean="0"/>
              <a:t>Lessons learned from fuel cell bus fueling transfer to trucking</a:t>
            </a:r>
            <a:endParaRPr lang="en-US" dirty="0"/>
          </a:p>
        </p:txBody>
      </p:sp>
      <p:pic>
        <p:nvPicPr>
          <p:cNvPr id="6" name="Picture 2"/>
          <p:cNvPicPr>
            <a:picLocks noChangeAspect="1" noChangeArrowheads="1"/>
          </p:cNvPicPr>
          <p:nvPr/>
        </p:nvPicPr>
        <p:blipFill>
          <a:blip r:embed="rId4" cstate="print"/>
          <a:srcRect/>
          <a:stretch>
            <a:fillRect/>
          </a:stretch>
        </p:blipFill>
        <p:spPr bwMode="auto">
          <a:xfrm>
            <a:off x="6400800" y="4800600"/>
            <a:ext cx="2174998" cy="134143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business case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dirty="0" smtClean="0"/>
              <a:t>Meets customer requirements</a:t>
            </a:r>
          </a:p>
          <a:p>
            <a:pPr marL="457200" indent="-457200">
              <a:buFont typeface="+mj-lt"/>
              <a:buAutoNum type="alphaUcPeriod"/>
            </a:pPr>
            <a:r>
              <a:rPr lang="en-US" dirty="0" smtClean="0"/>
              <a:t>Favorable operating environment</a:t>
            </a:r>
          </a:p>
          <a:p>
            <a:pPr marL="457200" indent="-457200">
              <a:buFont typeface="+mj-lt"/>
              <a:buAutoNum type="alphaUcPeriod"/>
            </a:pPr>
            <a:r>
              <a:rPr lang="en-US" dirty="0" smtClean="0"/>
              <a:t>Regulatory stability for product planning</a:t>
            </a:r>
          </a:p>
          <a:p>
            <a:pPr marL="457200" indent="-457200">
              <a:buFont typeface="+mj-lt"/>
              <a:buAutoNum type="alphaUcPeriod"/>
            </a:pPr>
            <a:r>
              <a:rPr lang="en-US" dirty="0" smtClean="0"/>
              <a:t>OEM “essentials”</a:t>
            </a:r>
          </a:p>
          <a:p>
            <a:pPr marL="857250" lvl="1" indent="-457200">
              <a:buFont typeface="Courier New" pitchFamily="49" charset="0"/>
              <a:buChar char="o"/>
            </a:pPr>
            <a:r>
              <a:rPr lang="en-US" dirty="0" smtClean="0"/>
              <a:t>Essential enablers</a:t>
            </a:r>
          </a:p>
          <a:p>
            <a:pPr marL="857250" lvl="1" indent="-457200">
              <a:buFont typeface="Courier New" pitchFamily="49" charset="0"/>
              <a:buChar char="o"/>
            </a:pPr>
            <a:r>
              <a:rPr lang="en-US" dirty="0" smtClean="0"/>
              <a:t>Revenue to sustain operations</a:t>
            </a:r>
          </a:p>
          <a:p>
            <a:pPr marL="857250" lvl="1" indent="-457200">
              <a:buFont typeface="Courier New" pitchFamily="49" charset="0"/>
              <a:buChar char="o"/>
            </a:pPr>
            <a:r>
              <a:rPr lang="en-US" dirty="0" smtClean="0"/>
              <a:t>Return on investment + profit</a:t>
            </a:r>
          </a:p>
          <a:p>
            <a:pPr marL="457200" indent="-457200">
              <a:buFont typeface="+mj-lt"/>
              <a:buAutoNum type="alphaUcPeriod"/>
            </a:pPr>
            <a:r>
              <a:rPr lang="en-US" dirty="0" smtClean="0"/>
              <a:t>Incentives support the path to sustainable sales</a:t>
            </a:r>
          </a:p>
          <a:p>
            <a:pPr marL="457200" indent="-457200">
              <a:buFont typeface="+mj-lt"/>
              <a:buAutoNum type="alphaUcPeriod"/>
            </a:pPr>
            <a:r>
              <a:rPr lang="en-US" dirty="0" smtClean="0"/>
              <a:t>Reliable, accessible, and affordable fueling</a:t>
            </a:r>
          </a:p>
          <a:p>
            <a:pPr marL="457200" indent="-457200">
              <a:buFont typeface="+mj-lt"/>
              <a:buAutoNum type="alphaUcPeriod"/>
            </a:pPr>
            <a:r>
              <a:rPr lang="en-US" dirty="0" smtClean="0"/>
              <a:t>Go/no-go milestones</a:t>
            </a:r>
          </a:p>
          <a:p>
            <a:pPr marL="857250" lvl="1" indent="-457200">
              <a:buFont typeface="Courier New" pitchFamily="49" charset="0"/>
              <a:buChar char="o"/>
            </a:pPr>
            <a:r>
              <a:rPr lang="en-US" dirty="0" smtClean="0"/>
              <a:t>Some truck vocations may never transition to ZEVs</a:t>
            </a:r>
          </a:p>
          <a:p>
            <a:pPr marL="857250" lvl="1" indent="-457200">
              <a:buFont typeface="Courier New" pitchFamily="49" charset="0"/>
              <a:buChar char="o"/>
            </a:pPr>
            <a:r>
              <a:rPr lang="en-US" dirty="0" smtClean="0"/>
              <a:t>Provide time for iterations to meet minimum requirements </a:t>
            </a:r>
          </a:p>
          <a:p>
            <a:endParaRPr lang="en-US" dirty="0"/>
          </a:p>
        </p:txBody>
      </p:sp>
      <p:sp>
        <p:nvSpPr>
          <p:cNvPr id="4" name="TextBox 3"/>
          <p:cNvSpPr txBox="1"/>
          <p:nvPr/>
        </p:nvSpPr>
        <p:spPr>
          <a:xfrm>
            <a:off x="990600" y="5754469"/>
            <a:ext cx="7010400" cy="646331"/>
          </a:xfrm>
          <a:prstGeom prst="rect">
            <a:avLst/>
          </a:prstGeom>
          <a:solidFill>
            <a:srgbClr val="FFFF00"/>
          </a:solidFill>
          <a:ln w="25400">
            <a:solidFill>
              <a:schemeClr val="accent1"/>
            </a:solidFill>
          </a:ln>
        </p:spPr>
        <p:txBody>
          <a:bodyPr wrap="square" rtlCol="0">
            <a:spAutoFit/>
          </a:bodyPr>
          <a:lstStyle/>
          <a:p>
            <a:pPr algn="ctr"/>
            <a:r>
              <a:rPr lang="en-US" dirty="0" smtClean="0"/>
              <a:t>The bottom line assumption is that the TCO should be competitive with conventional technology</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486400" y="533400"/>
            <a:ext cx="3435083" cy="13049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Focus Areas</a:t>
            </a:r>
            <a:endParaRPr lang="en-US" dirty="0"/>
          </a:p>
        </p:txBody>
      </p:sp>
      <p:sp>
        <p:nvSpPr>
          <p:cNvPr id="3" name="Content Placeholder 2"/>
          <p:cNvSpPr>
            <a:spLocks noGrp="1"/>
          </p:cNvSpPr>
          <p:nvPr>
            <p:ph idx="1"/>
          </p:nvPr>
        </p:nvSpPr>
        <p:spPr>
          <a:xfrm>
            <a:off x="381000" y="1066800"/>
            <a:ext cx="8229600" cy="3048000"/>
          </a:xfrm>
        </p:spPr>
        <p:txBody>
          <a:bodyPr>
            <a:normAutofit/>
          </a:bodyPr>
          <a:lstStyle/>
          <a:p>
            <a:pPr marL="514350" indent="-457200">
              <a:spcAft>
                <a:spcPts val="1000"/>
              </a:spcAft>
              <a:buFont typeface="+mj-lt"/>
              <a:buAutoNum type="arabicPeriod"/>
            </a:pPr>
            <a:r>
              <a:rPr lang="en-US" dirty="0" smtClean="0"/>
              <a:t>Initiating funded FCET demonstration projects</a:t>
            </a:r>
          </a:p>
          <a:p>
            <a:pPr marL="514350" indent="-457200">
              <a:spcAft>
                <a:spcPts val="1000"/>
              </a:spcAft>
              <a:buFont typeface="+mj-lt"/>
              <a:buAutoNum type="arabicPeriod"/>
            </a:pPr>
            <a:r>
              <a:rPr lang="en-US" dirty="0" smtClean="0"/>
              <a:t>Accelerating demonstration of FCEV technology in MD package delivery and HD short-haul trucks</a:t>
            </a:r>
          </a:p>
          <a:p>
            <a:pPr marL="514350" indent="-457200">
              <a:spcAft>
                <a:spcPts val="1000"/>
              </a:spcAft>
              <a:buFont typeface="+mj-lt"/>
              <a:buAutoNum type="arabicPeriod"/>
            </a:pPr>
            <a:r>
              <a:rPr lang="en-US" dirty="0" smtClean="0"/>
              <a:t>Developing permanent hydrogen fueling infrastructure for California’s FCET demonstration projects</a:t>
            </a:r>
          </a:p>
          <a:p>
            <a:pPr marL="514350" indent="-457200">
              <a:spcAft>
                <a:spcPts val="1000"/>
              </a:spcAft>
              <a:buFont typeface="+mj-lt"/>
              <a:buAutoNum type="arabicPeriod"/>
            </a:pPr>
            <a:r>
              <a:rPr lang="en-US" dirty="0" smtClean="0"/>
              <a:t>Continue discussion and expand public-private partnerships</a:t>
            </a:r>
          </a:p>
          <a:p>
            <a:pPr lvl="1"/>
            <a:endParaRPr lang="en-US" sz="1800" b="1" dirty="0" smtClean="0"/>
          </a:p>
          <a:p>
            <a:endParaRPr lang="en-US" dirty="0"/>
          </a:p>
        </p:txBody>
      </p:sp>
      <p:sp>
        <p:nvSpPr>
          <p:cNvPr id="4" name="Slide Number Placeholder 3"/>
          <p:cNvSpPr>
            <a:spLocks noGrp="1"/>
          </p:cNvSpPr>
          <p:nvPr>
            <p:ph type="sldNum" sz="quarter" idx="12"/>
          </p:nvPr>
        </p:nvSpPr>
        <p:spPr/>
        <p:txBody>
          <a:bodyPr/>
          <a:lstStyle/>
          <a:p>
            <a:fld id="{DA718DC6-E115-4A11-B58E-092B97043332}" type="slidenum">
              <a:rPr lang="en-US" smtClean="0"/>
              <a:pPr/>
              <a:t>18</a:t>
            </a:fld>
            <a:endParaRPr lang="en-US"/>
          </a:p>
        </p:txBody>
      </p:sp>
      <p:pic>
        <p:nvPicPr>
          <p:cNvPr id="7" name="Picture 2"/>
          <p:cNvPicPr>
            <a:picLocks noChangeAspect="1" noChangeArrowheads="1"/>
          </p:cNvPicPr>
          <p:nvPr/>
        </p:nvPicPr>
        <p:blipFill>
          <a:blip r:embed="rId3" cstate="print"/>
          <a:srcRect/>
          <a:stretch>
            <a:fillRect/>
          </a:stretch>
        </p:blipFill>
        <p:spPr bwMode="auto">
          <a:xfrm>
            <a:off x="5457108" y="3886201"/>
            <a:ext cx="2162892" cy="2666999"/>
          </a:xfrm>
          <a:prstGeom prst="rect">
            <a:avLst/>
          </a:prstGeom>
          <a:noFill/>
          <a:ln w="9525">
            <a:solidFill>
              <a:schemeClr val="tx2">
                <a:lumMod val="60000"/>
                <a:lumOff val="40000"/>
              </a:schemeClr>
            </a:solidFill>
            <a:miter lim="800000"/>
            <a:headEnd/>
            <a:tailEnd/>
          </a:ln>
          <a:effectLst/>
        </p:spPr>
      </p:pic>
      <p:sp>
        <p:nvSpPr>
          <p:cNvPr id="9" name="TextBox 8"/>
          <p:cNvSpPr txBox="1"/>
          <p:nvPr/>
        </p:nvSpPr>
        <p:spPr>
          <a:xfrm>
            <a:off x="1371600" y="5253335"/>
            <a:ext cx="3733800" cy="461665"/>
          </a:xfrm>
          <a:prstGeom prst="rect">
            <a:avLst/>
          </a:prstGeom>
          <a:noFill/>
          <a:ln w="12700">
            <a:noFill/>
          </a:ln>
        </p:spPr>
        <p:txBody>
          <a:bodyPr wrap="square" rtlCol="0">
            <a:spAutoFit/>
          </a:bodyPr>
          <a:lstStyle/>
          <a:p>
            <a:pPr lvl="0"/>
            <a:r>
              <a:rPr lang="en-US" sz="2400" dirty="0" smtClean="0">
                <a:solidFill>
                  <a:schemeClr val="bg1"/>
                </a:solidFill>
                <a:hlinkClick r:id="rId4"/>
              </a:rPr>
              <a:t>cafcp.org/</a:t>
            </a:r>
            <a:r>
              <a:rPr lang="en-US" sz="2400" dirty="0" err="1" smtClean="0">
                <a:solidFill>
                  <a:schemeClr val="bg1"/>
                </a:solidFill>
                <a:hlinkClick r:id="rId4"/>
              </a:rPr>
              <a:t>buses_trucks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afcp_JPG"/>
          <p:cNvPicPr>
            <a:picLocks noChangeAspect="1" noChangeArrowheads="1"/>
          </p:cNvPicPr>
          <p:nvPr/>
        </p:nvPicPr>
        <p:blipFill>
          <a:blip r:embed="rId2" cstate="print"/>
          <a:srcRect r="13303" b="4639"/>
          <a:stretch>
            <a:fillRect/>
          </a:stretch>
        </p:blipFill>
        <p:spPr bwMode="auto">
          <a:xfrm>
            <a:off x="-12700" y="0"/>
            <a:ext cx="9296400" cy="6943725"/>
          </a:xfrm>
          <a:prstGeom prst="rect">
            <a:avLst/>
          </a:prstGeom>
          <a:noFill/>
          <a:ln w="9525">
            <a:noFill/>
            <a:miter lim="800000"/>
            <a:headEnd/>
            <a:tailEnd/>
          </a:ln>
        </p:spPr>
      </p:pic>
      <p:sp>
        <p:nvSpPr>
          <p:cNvPr id="8" name="Content Placeholder 3"/>
          <p:cNvSpPr txBox="1">
            <a:spLocks/>
          </p:cNvSpPr>
          <p:nvPr/>
        </p:nvSpPr>
        <p:spPr>
          <a:xfrm>
            <a:off x="3962400" y="609600"/>
            <a:ext cx="3657600" cy="2667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Keith Malone</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None/>
              <a:tabLst/>
              <a:defRPr/>
            </a:pPr>
            <a:r>
              <a:rPr lang="en-US" sz="2100" noProof="0" dirty="0" smtClean="0">
                <a:solidFill>
                  <a:schemeClr val="bg1"/>
                </a:solidFill>
                <a:hlinkClick r:id="rId3"/>
              </a:rPr>
              <a:t>kmalone</a:t>
            </a:r>
            <a:r>
              <a:rPr kumimoji="0" lang="en-US" sz="2100" b="0" i="0" u="none" strike="noStrike" kern="1200" cap="none" spc="0" normalizeH="0" baseline="0" noProof="0" dirty="0" smtClean="0">
                <a:ln>
                  <a:noFill/>
                </a:ln>
                <a:solidFill>
                  <a:schemeClr val="bg1"/>
                </a:solidFill>
                <a:effectLst/>
                <a:uLnTx/>
                <a:uFillTx/>
                <a:latin typeface="+mn-lt"/>
                <a:ea typeface="+mn-ea"/>
                <a:cs typeface="+mn-cs"/>
                <a:hlinkClick r:id="rId3"/>
              </a:rPr>
              <a:t>@cafcp.org</a:t>
            </a:r>
            <a:endParaRPr kumimoji="0" lang="en-US" sz="21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None/>
              <a:tabLst/>
              <a:defRPr/>
            </a:pPr>
            <a:r>
              <a:rPr kumimoji="0" lang="en-US" sz="2100" b="0" i="0" u="none" strike="noStrike" kern="1200" cap="none" spc="0" normalizeH="0" baseline="0" noProof="0" dirty="0" smtClean="0">
                <a:ln>
                  <a:noFill/>
                </a:ln>
                <a:solidFill>
                  <a:schemeClr val="bg1"/>
                </a:solidFill>
                <a:effectLst/>
                <a:uLnTx/>
                <a:uFillTx/>
                <a:latin typeface="+mn-lt"/>
                <a:ea typeface="+mn-ea"/>
                <a:cs typeface="+mn-cs"/>
                <a:hlinkClick r:id="rId4"/>
              </a:rPr>
              <a:t>www.cafcp.org</a:t>
            </a:r>
            <a:endParaRPr kumimoji="0" lang="en-US" sz="21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None/>
              <a:tabLst/>
              <a:defRPr/>
            </a:pPr>
            <a:r>
              <a:rPr lang="en-US" sz="2100" dirty="0" smtClean="0">
                <a:solidFill>
                  <a:schemeClr val="bg1"/>
                </a:solidFill>
              </a:rPr>
              <a:t>Follow us on </a:t>
            </a:r>
            <a:r>
              <a:rPr lang="en-US" sz="2100" dirty="0" err="1" smtClean="0">
                <a:solidFill>
                  <a:schemeClr val="bg1"/>
                </a:solidFill>
              </a:rPr>
              <a:t>Facebook</a:t>
            </a:r>
            <a:r>
              <a:rPr lang="en-US" sz="2100" dirty="0" smtClean="0">
                <a:solidFill>
                  <a:schemeClr val="bg1"/>
                </a:solidFill>
              </a:rPr>
              <a:t>, Twitter and LinkedIn</a:t>
            </a:r>
            <a:endParaRPr kumimoji="0" lang="en-US" sz="21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None/>
              <a:tabLst/>
              <a:defRPr/>
            </a:pPr>
            <a:endParaRPr kumimoji="0" lang="en-US" sz="21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Box 3"/>
          <p:cNvSpPr txBox="1"/>
          <p:nvPr/>
        </p:nvSpPr>
        <p:spPr>
          <a:xfrm>
            <a:off x="1905000" y="4572000"/>
            <a:ext cx="914400" cy="914400"/>
          </a:xfrm>
          <a:prstGeom prst="rect">
            <a:avLst/>
          </a:prstGeom>
        </p:spPr>
        <p:txBody>
          <a:bodyPr vert="horz" wrap="none" lIns="91440" tIns="45720" rIns="91440" bIns="45720" rtlCol="0">
            <a:normAutofit/>
          </a:bodyPr>
          <a:lstStyle/>
          <a:p>
            <a:pPr marL="342900" marR="0" indent="-342900" algn="l" defTabSz="914400" rtl="0" eaLnBrk="1" fontAlgn="auto" latinLnBrk="0" hangingPunct="1">
              <a:lnSpc>
                <a:spcPct val="100000"/>
              </a:lnSpc>
              <a:spcBef>
                <a:spcPct val="20000"/>
              </a:spcBef>
              <a:spcAft>
                <a:spcPts val="0"/>
              </a:spcAft>
              <a:buClr>
                <a:schemeClr val="accent6">
                  <a:lumMod val="75000"/>
                </a:schemeClr>
              </a:buClr>
              <a:buSzTx/>
              <a:tabLst/>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019800" y="6400800"/>
            <a:ext cx="3200400" cy="457200"/>
          </a:xfrm>
          <a:prstGeom prst="rect">
            <a:avLst/>
          </a:prstGeom>
        </p:spPr>
        <p:txBody>
          <a:bodyPr vert="horz" wrap="none" lIns="91440" tIns="45720" rIns="91440" bIns="45720" rtlCol="0">
            <a:normAutofit fontScale="92500" lnSpcReduction="10000"/>
          </a:bodyPr>
          <a:lstStyle/>
          <a:p>
            <a:pPr marL="342900" marR="0" indent="-342900" algn="l" defTabSz="914400" rtl="0" eaLnBrk="1" fontAlgn="auto" latinLnBrk="0" hangingPunct="1">
              <a:lnSpc>
                <a:spcPct val="100000"/>
              </a:lnSpc>
              <a:spcBef>
                <a:spcPct val="20000"/>
              </a:spcBef>
              <a:spcAft>
                <a:spcPts val="0"/>
              </a:spcAft>
              <a:buClr>
                <a:schemeClr val="accent6">
                  <a:lumMod val="75000"/>
                </a:schemeClr>
              </a:buClr>
              <a:buSzTx/>
              <a:tabLst/>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a:t>
            </a:r>
            <a:r>
              <a:rPr kumimoji="0" lang="en-US" sz="2800" b="1" i="0" u="none" strike="noStrike" kern="1200" cap="none" spc="0" normalizeH="0" baseline="0" noProof="0" dirty="0" err="1" smtClean="0">
                <a:ln>
                  <a:noFill/>
                </a:ln>
                <a:solidFill>
                  <a:schemeClr val="bg1"/>
                </a:solidFill>
                <a:effectLst/>
                <a:uLnTx/>
                <a:uFillTx/>
                <a:latin typeface="+mn-lt"/>
                <a:ea typeface="+mn-ea"/>
                <a:cs typeface="+mn-cs"/>
              </a:rPr>
              <a:t>fuelcell</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 #driveH2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we are</a:t>
            </a:r>
            <a:endParaRPr lang="en-US" dirty="0"/>
          </a:p>
        </p:txBody>
      </p:sp>
      <p:sp>
        <p:nvSpPr>
          <p:cNvPr id="6" name="Slide Number Placeholder 3"/>
          <p:cNvSpPr>
            <a:spLocks noGrp="1"/>
          </p:cNvSpPr>
          <p:nvPr>
            <p:ph type="sldNum" sz="quarter" idx="12"/>
          </p:nvPr>
        </p:nvSpPr>
        <p:spPr>
          <a:xfrm>
            <a:off x="6324600" y="6797675"/>
            <a:ext cx="2133600" cy="365125"/>
          </a:xfrm>
        </p:spPr>
        <p:txBody>
          <a:bodyPr/>
          <a:lstStyle/>
          <a:p>
            <a:fld id="{DA718DC6-E115-4A11-B58E-092B97043332}" type="slidenum">
              <a:rPr lang="en-US" smtClean="0"/>
              <a:pPr/>
              <a:t>2</a:t>
            </a:fld>
            <a:endParaRPr lang="en-US"/>
          </a:p>
        </p:txBody>
      </p:sp>
      <p:pic>
        <p:nvPicPr>
          <p:cNvPr id="7" name="Picture 2"/>
          <p:cNvPicPr>
            <a:picLocks noChangeAspect="1" noChangeArrowheads="1"/>
          </p:cNvPicPr>
          <p:nvPr/>
        </p:nvPicPr>
        <p:blipFill>
          <a:blip r:embed="rId3" cstate="print"/>
          <a:srcRect/>
          <a:stretch>
            <a:fillRect/>
          </a:stretch>
        </p:blipFill>
        <p:spPr bwMode="auto">
          <a:xfrm>
            <a:off x="1019175" y="841375"/>
            <a:ext cx="664845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smtClean="0">
                <a:ln>
                  <a:noFill/>
                </a:ln>
                <a:solidFill>
                  <a:srgbClr val="0070C0"/>
                </a:solidFill>
                <a:effectLst/>
                <a:uLnTx/>
                <a:uFillTx/>
                <a:latin typeface="+mj-lt"/>
                <a:ea typeface="+mj-ea"/>
                <a:cs typeface="+mj-cs"/>
              </a:rPr>
              <a:t>Hydrogen is on a renewable pathway</a:t>
            </a:r>
            <a:br>
              <a:rPr kumimoji="0" lang="en-US" sz="3000" b="1" i="0" u="none" strike="noStrike" kern="1200" cap="none" spc="0" normalizeH="0" baseline="0" noProof="0" smtClean="0">
                <a:ln>
                  <a:noFill/>
                </a:ln>
                <a:solidFill>
                  <a:srgbClr val="0070C0"/>
                </a:solidFill>
                <a:effectLst/>
                <a:uLnTx/>
                <a:uFillTx/>
                <a:latin typeface="+mj-lt"/>
                <a:ea typeface="+mj-ea"/>
                <a:cs typeface="+mj-cs"/>
              </a:rPr>
            </a:br>
            <a:r>
              <a:rPr kumimoji="0" lang="en-US" sz="2000" b="1" i="0" u="none" strike="noStrike" kern="1200" cap="none" spc="0" normalizeH="0" baseline="0" noProof="0" smtClean="0">
                <a:ln>
                  <a:noFill/>
                </a:ln>
                <a:solidFill>
                  <a:srgbClr val="0070C0"/>
                </a:solidFill>
                <a:effectLst/>
                <a:uLnTx/>
                <a:uFillTx/>
                <a:latin typeface="+mj-lt"/>
                <a:ea typeface="+mj-ea"/>
                <a:cs typeface="+mj-cs"/>
              </a:rPr>
              <a:t>Like electricity</a:t>
            </a:r>
            <a:endParaRPr kumimoji="0" lang="en-US" sz="2000" b="1"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3" name="Content Placeholder 3"/>
          <p:cNvSpPr txBox="1">
            <a:spLocks/>
          </p:cNvSpPr>
          <p:nvPr/>
        </p:nvSpPr>
        <p:spPr>
          <a:xfrm>
            <a:off x="685800" y="1524000"/>
            <a:ext cx="5486400" cy="4495800"/>
          </a:xfrm>
          <a:prstGeom prst="rect">
            <a:avLst/>
          </a:prstGeom>
        </p:spPr>
        <p:txBody>
          <a:bodyPr/>
          <a:lstStyle/>
          <a:p>
            <a:pPr marL="342900" indent="-342900">
              <a:spcBef>
                <a:spcPct val="20000"/>
              </a:spcBef>
              <a:buClr>
                <a:schemeClr val="accent6">
                  <a:lumMod val="75000"/>
                </a:schemeClr>
              </a:buClr>
              <a:buFont typeface="Arial" pitchFamily="34" charset="0"/>
              <a:buChar char="•"/>
              <a:defRPr/>
            </a:pPr>
            <a:r>
              <a:rPr lang="en-US" sz="2400" dirty="0" smtClean="0"/>
              <a:t>SB 1505 – 33% renewable hydrogen </a:t>
            </a:r>
          </a:p>
          <a:p>
            <a:pPr marL="342900" indent="-342900">
              <a:spcBef>
                <a:spcPct val="20000"/>
              </a:spcBef>
              <a:buClr>
                <a:schemeClr val="accent6">
                  <a:lumMod val="75000"/>
                </a:schemeClr>
              </a:buClr>
              <a:buFont typeface="Arial" pitchFamily="34" charset="0"/>
              <a:buChar char="•"/>
              <a:defRPr/>
            </a:pPr>
            <a:r>
              <a:rPr lang="en-US" sz="2400" dirty="0" smtClean="0"/>
              <a:t>Splitting water using wind or solar power</a:t>
            </a:r>
          </a:p>
          <a:p>
            <a:pPr marL="800100" lvl="1" indent="-342900">
              <a:spcBef>
                <a:spcPct val="20000"/>
              </a:spcBef>
              <a:buClr>
                <a:schemeClr val="accent6">
                  <a:lumMod val="75000"/>
                </a:schemeClr>
              </a:buClr>
              <a:buFont typeface="Arial" pitchFamily="34" charset="0"/>
              <a:buChar char="•"/>
              <a:defRPr/>
            </a:pPr>
            <a:r>
              <a:rPr lang="en-US" sz="2000" dirty="0" smtClean="0"/>
              <a:t>Excess capacity on grid gives us an opportunity</a:t>
            </a:r>
          </a:p>
          <a:p>
            <a:pPr marL="342900" indent="-342900">
              <a:spcBef>
                <a:spcPct val="20000"/>
              </a:spcBef>
              <a:buClr>
                <a:schemeClr val="accent6">
                  <a:lumMod val="75000"/>
                </a:schemeClr>
              </a:buClr>
              <a:buFont typeface="Arial" pitchFamily="34" charset="0"/>
              <a:buChar char="•"/>
              <a:defRPr/>
            </a:pPr>
            <a:r>
              <a:rPr lang="en-US" sz="2400" dirty="0" smtClean="0"/>
              <a:t>Tri-generation fuel cells</a:t>
            </a:r>
          </a:p>
          <a:p>
            <a:pPr marL="800100" lvl="1" indent="-342900">
              <a:spcBef>
                <a:spcPct val="20000"/>
              </a:spcBef>
              <a:buClr>
                <a:schemeClr val="accent6">
                  <a:lumMod val="75000"/>
                </a:schemeClr>
              </a:buClr>
              <a:buFont typeface="Arial" pitchFamily="34" charset="0"/>
              <a:buChar char="•"/>
              <a:defRPr/>
            </a:pPr>
            <a:r>
              <a:rPr lang="en-US" sz="2000" dirty="0" smtClean="0"/>
              <a:t>Pioneered at UC Irvine</a:t>
            </a:r>
          </a:p>
          <a:p>
            <a:pPr marL="800100" lvl="1" indent="-342900">
              <a:spcBef>
                <a:spcPct val="20000"/>
              </a:spcBef>
              <a:buClr>
                <a:schemeClr val="accent6">
                  <a:lumMod val="75000"/>
                </a:schemeClr>
              </a:buClr>
              <a:buFont typeface="Arial" pitchFamily="34" charset="0"/>
              <a:buChar char="•"/>
              <a:defRPr/>
            </a:pPr>
            <a:r>
              <a:rPr lang="en-US" sz="2000" dirty="0" smtClean="0"/>
              <a:t>3-yr demonstration at OC Sanitation District </a:t>
            </a:r>
          </a:p>
          <a:p>
            <a:pPr marL="800100" lvl="1" indent="-342900">
              <a:spcBef>
                <a:spcPct val="20000"/>
              </a:spcBef>
              <a:buClr>
                <a:schemeClr val="accent6">
                  <a:lumMod val="75000"/>
                </a:schemeClr>
              </a:buClr>
              <a:buFont typeface="Arial" pitchFamily="34" charset="0"/>
              <a:buChar char="•"/>
              <a:defRPr/>
            </a:pPr>
            <a:r>
              <a:rPr lang="en-US" sz="2000" dirty="0" smtClean="0"/>
              <a:t>Low carbon footprint</a:t>
            </a:r>
          </a:p>
          <a:p>
            <a:pPr marL="342900" indent="-342900">
              <a:spcBef>
                <a:spcPct val="20000"/>
              </a:spcBef>
              <a:buClr>
                <a:schemeClr val="accent6">
                  <a:lumMod val="75000"/>
                </a:schemeClr>
              </a:buClr>
              <a:buFont typeface="Arial" pitchFamily="34" charset="0"/>
              <a:buChar char="•"/>
              <a:defRPr/>
            </a:pP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How a fuel cell works</a:t>
            </a:r>
          </a:p>
        </p:txBody>
      </p:sp>
      <p:pic>
        <p:nvPicPr>
          <p:cNvPr id="6" name="Content Placeholder 5" descr="FuelCell Works.jpg"/>
          <p:cNvPicPr>
            <a:picLocks noGrp="1" noChangeAspect="1"/>
          </p:cNvPicPr>
          <p:nvPr>
            <p:ph sz="half" idx="1"/>
          </p:nvPr>
        </p:nvPicPr>
        <p:blipFill>
          <a:blip r:embed="rId3" cstate="email"/>
          <a:stretch>
            <a:fillRect/>
          </a:stretch>
        </p:blipFill>
        <p:spPr>
          <a:xfrm>
            <a:off x="1524000" y="914400"/>
            <a:ext cx="5638800" cy="530306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Mercedes ghost.jpg"/>
          <p:cNvPicPr>
            <a:picLocks noChangeAspect="1"/>
          </p:cNvPicPr>
          <p:nvPr/>
        </p:nvPicPr>
        <p:blipFill>
          <a:blip r:embed="rId3" cstate="email"/>
          <a:srcRect/>
          <a:stretch>
            <a:fillRect/>
          </a:stretch>
        </p:blipFill>
        <p:spPr bwMode="auto">
          <a:xfrm>
            <a:off x="444486" y="1316038"/>
            <a:ext cx="7885127" cy="5160962"/>
          </a:xfrm>
          <a:prstGeom prst="rect">
            <a:avLst/>
          </a:prstGeom>
          <a:noFill/>
          <a:ln w="9525">
            <a:noFill/>
            <a:miter lim="800000"/>
            <a:headEnd/>
            <a:tailEnd/>
          </a:ln>
        </p:spPr>
      </p:pic>
      <p:sp>
        <p:nvSpPr>
          <p:cNvPr id="13315" name="Rectangle 2"/>
          <p:cNvSpPr>
            <a:spLocks noGrp="1" noChangeArrowheads="1"/>
          </p:cNvSpPr>
          <p:nvPr>
            <p:ph type="title"/>
          </p:nvPr>
        </p:nvSpPr>
        <p:spPr/>
        <p:txBody>
          <a:bodyPr/>
          <a:lstStyle/>
          <a:p>
            <a:pPr eaLnBrk="1" hangingPunct="1"/>
            <a:r>
              <a:rPr lang="en-US" dirty="0" smtClean="0"/>
              <a:t>FCEVs are electric vehicles</a:t>
            </a:r>
          </a:p>
        </p:txBody>
      </p:sp>
      <p:sp>
        <p:nvSpPr>
          <p:cNvPr id="13316" name="Text Box 7"/>
          <p:cNvSpPr txBox="1">
            <a:spLocks noChangeArrowheads="1"/>
          </p:cNvSpPr>
          <p:nvPr/>
        </p:nvSpPr>
        <p:spPr bwMode="auto">
          <a:xfrm>
            <a:off x="2590800" y="2276475"/>
            <a:ext cx="2286000" cy="336550"/>
          </a:xfrm>
          <a:prstGeom prst="rect">
            <a:avLst/>
          </a:prstGeom>
          <a:noFill/>
          <a:ln w="9525">
            <a:noFill/>
            <a:miter lim="800000"/>
            <a:headEnd/>
            <a:tailEnd/>
          </a:ln>
        </p:spPr>
        <p:txBody>
          <a:bodyPr anchor="ctr">
            <a:spAutoFit/>
          </a:bodyPr>
          <a:lstStyle/>
          <a:p>
            <a:pPr algn="r" eaLnBrk="0" hangingPunct="0"/>
            <a:r>
              <a:rPr lang="de-DE" sz="1600">
                <a:solidFill>
                  <a:schemeClr val="tx2"/>
                </a:solidFill>
              </a:rPr>
              <a:t>Fuel cell stack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Just to be clear…</a:t>
            </a:r>
            <a:endParaRPr lang="en-US" dirty="0"/>
          </a:p>
        </p:txBody>
      </p:sp>
      <p:sp>
        <p:nvSpPr>
          <p:cNvPr id="3" name="Content Placeholder 2"/>
          <p:cNvSpPr txBox="1">
            <a:spLocks/>
          </p:cNvSpPr>
          <p:nvPr/>
        </p:nvSpPr>
        <p:spPr>
          <a:xfrm>
            <a:off x="762000" y="1341437"/>
            <a:ext cx="7924800" cy="4525963"/>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a:t>
            </a:r>
            <a:r>
              <a:rPr lang="en-US" sz="3200" dirty="0" smtClean="0"/>
              <a:t>s come in two flavors</a:t>
            </a:r>
          </a:p>
          <a:p>
            <a:pPr marL="971550" lvl="1" indent="-514350">
              <a:spcBef>
                <a:spcPct val="20000"/>
              </a:spcBef>
              <a:buClr>
                <a:schemeClr val="accent6">
                  <a:lumMod val="75000"/>
                </a:schemeClr>
              </a:buClr>
              <a:buFont typeface="Wingdings" pitchFamily="2" charset="2"/>
              <a:buChar char="§"/>
              <a:defRPr/>
            </a:pPr>
            <a:r>
              <a:rPr lang="en-US" sz="2000" dirty="0" smtClean="0"/>
              <a:t>Battery and fuel cell</a:t>
            </a:r>
          </a:p>
          <a:p>
            <a:pPr marL="514350" marR="0" lvl="0" indent="-51435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a:t>
            </a:r>
            <a:r>
              <a:rPr kumimoji="0" lang="en-US" sz="3200" b="0" i="0" u="none" strike="noStrike" kern="1200" cap="none" spc="0" normalizeH="0" noProof="0" dirty="0" smtClean="0">
                <a:ln>
                  <a:noFill/>
                </a:ln>
                <a:solidFill>
                  <a:schemeClr val="tx1"/>
                </a:solidFill>
                <a:effectLst/>
                <a:uLnTx/>
                <a:uFillTx/>
                <a:latin typeface="+mn-lt"/>
                <a:ea typeface="+mn-ea"/>
                <a:cs typeface="+mn-cs"/>
              </a:rPr>
              <a:t> am not a scientist nor an </a:t>
            </a:r>
            <a:r>
              <a:rPr kumimoji="0" lang="en-US" sz="3200" b="0" i="0" u="none" strike="noStrike" kern="1200" cap="none" spc="0" normalizeH="0" noProof="0" dirty="0" err="1" smtClean="0">
                <a:ln>
                  <a:noFill/>
                </a:ln>
                <a:solidFill>
                  <a:schemeClr val="tx1"/>
                </a:solidFill>
                <a:effectLst/>
                <a:uLnTx/>
                <a:uFillTx/>
                <a:latin typeface="+mn-lt"/>
                <a:ea typeface="+mn-ea"/>
                <a:cs typeface="+mn-cs"/>
              </a:rPr>
              <a:t>enginee</a:t>
            </a:r>
            <a:r>
              <a:rPr lang="en-US" sz="3200" dirty="0" smtClean="0"/>
              <a:t>r</a:t>
            </a:r>
          </a:p>
          <a:p>
            <a:pPr marL="971550" lvl="1" indent="-514350">
              <a:spcBef>
                <a:spcPct val="20000"/>
              </a:spcBef>
              <a:buClr>
                <a:schemeClr val="accent6">
                  <a:lumMod val="75000"/>
                </a:schemeClr>
              </a:buClr>
              <a:buFont typeface="Wingdings" pitchFamily="2" charset="2"/>
              <a:buChar char="§"/>
              <a:defRPr/>
            </a:pPr>
            <a:r>
              <a:rPr lang="en-US" sz="2000" dirty="0" smtClean="0"/>
              <a:t>Be gentle when asking questions</a:t>
            </a:r>
          </a:p>
          <a:p>
            <a:pPr marL="514350" marR="0" lvl="0" indent="-514350" algn="l" defTabSz="914400" rtl="0" eaLnBrk="1" fontAlgn="auto" latinLnBrk="0" hangingPunct="1">
              <a:lnSpc>
                <a:spcPct val="100000"/>
              </a:lnSpc>
              <a:spcBef>
                <a:spcPct val="20000"/>
              </a:spcBef>
              <a:spcAft>
                <a:spcPts val="0"/>
              </a:spcAft>
              <a:buClr>
                <a:schemeClr val="accent6">
                  <a:lumMod val="75000"/>
                </a:schemeClr>
              </a:buClr>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a:t>
            </a:r>
            <a:r>
              <a:rPr kumimoji="0" lang="en-US" sz="3200" b="0" i="0" u="none" strike="noStrike" kern="1200" cap="none" spc="0" normalizeH="0" noProof="0" dirty="0" smtClean="0">
                <a:ln>
                  <a:noFill/>
                </a:ln>
                <a:solidFill>
                  <a:schemeClr val="tx1"/>
                </a:solidFill>
                <a:effectLst/>
                <a:uLnTx/>
                <a:uFillTx/>
                <a:latin typeface="+mn-lt"/>
                <a:ea typeface="+mn-ea"/>
                <a:cs typeface="+mn-cs"/>
              </a:rPr>
              <a:t> will not engage in EV Death Match</a:t>
            </a:r>
          </a:p>
          <a:p>
            <a:pPr marL="971550" lvl="1" indent="-514350">
              <a:spcBef>
                <a:spcPct val="20000"/>
              </a:spcBef>
              <a:buClr>
                <a:schemeClr val="accent6">
                  <a:lumMod val="75000"/>
                </a:schemeClr>
              </a:buClr>
              <a:buFont typeface="Wingdings" pitchFamily="2" charset="2"/>
              <a:buChar char="§"/>
              <a:defRPr/>
            </a:pPr>
            <a:r>
              <a:rPr lang="en-US" sz="2000" dirty="0" smtClean="0"/>
              <a:t>Fuel cells and batteries are not in a fight to the death</a:t>
            </a: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971550" lvl="1" indent="-514350">
              <a:spcBef>
                <a:spcPct val="20000"/>
              </a:spcBef>
              <a:buClr>
                <a:schemeClr val="accent6">
                  <a:lumMod val="75000"/>
                </a:schemeClr>
              </a:buClr>
              <a:buFont typeface="Wingdings" pitchFamily="2" charset="2"/>
              <a:buChar char="q"/>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California is taking the lead </a:t>
            </a:r>
            <a:br>
              <a:rPr lang="en-US" dirty="0" smtClean="0"/>
            </a:br>
            <a:r>
              <a:rPr lang="en-US" dirty="0" smtClean="0"/>
              <a:t>with fuel cell vehicles </a:t>
            </a:r>
            <a:endParaRPr lang="en-US" dirty="0"/>
          </a:p>
        </p:txBody>
      </p:sp>
      <p:graphicFrame>
        <p:nvGraphicFramePr>
          <p:cNvPr id="7" name="Content Placeholder 6"/>
          <p:cNvGraphicFramePr>
            <a:graphicFrameLocks noGrp="1"/>
          </p:cNvGraphicFramePr>
          <p:nvPr>
            <p:ph sz="quarter" idx="4294967295"/>
          </p:nvPr>
        </p:nvGraphicFramePr>
        <p:xfrm>
          <a:off x="304800" y="1286527"/>
          <a:ext cx="8534400" cy="5495273"/>
        </p:xfrm>
        <a:graphic>
          <a:graphicData uri="http://schemas.openxmlformats.org/drawingml/2006/table">
            <a:tbl>
              <a:tblPr firstRow="1" bandRow="1">
                <a:tableStyleId>{2D5ABB26-0587-4C30-8999-92F81FD0307C}</a:tableStyleId>
              </a:tblPr>
              <a:tblGrid>
                <a:gridCol w="1036890"/>
                <a:gridCol w="2107363"/>
                <a:gridCol w="5390147"/>
              </a:tblGrid>
              <a:tr h="1154806">
                <a:tc>
                  <a:txBody>
                    <a:bodyPr/>
                    <a:lstStyle/>
                    <a:p>
                      <a:endParaRPr lang="en-US" sz="2400" dirty="0">
                        <a:latin typeface="Calibri" pitchFamily="34" charset="0"/>
                      </a:endParaRPr>
                    </a:p>
                  </a:txBody>
                  <a:tcPr marT="60960" marB="60960"/>
                </a:tc>
                <a:tc>
                  <a:txBody>
                    <a:bodyPr/>
                    <a:lstStyle/>
                    <a:p>
                      <a:r>
                        <a:rPr lang="en-US" sz="2300" dirty="0" smtClean="0">
                          <a:latin typeface="Calibri" pitchFamily="34" charset="0"/>
                        </a:rPr>
                        <a:t>Funding</a:t>
                      </a:r>
                    </a:p>
                  </a:txBody>
                  <a:tcPr marT="60960" marB="60960" anchor="ctr"/>
                </a:tc>
                <a:tc>
                  <a:txBody>
                    <a:bodyPr/>
                    <a:lstStyle/>
                    <a:p>
                      <a:r>
                        <a:rPr lang="en-US" sz="2300" dirty="0" smtClean="0">
                          <a:latin typeface="Calibri" pitchFamily="34" charset="0"/>
                        </a:rPr>
                        <a:t>For</a:t>
                      </a:r>
                      <a:r>
                        <a:rPr lang="en-US" sz="2300" baseline="0" dirty="0" smtClean="0">
                          <a:latin typeface="Calibri" pitchFamily="34" charset="0"/>
                        </a:rPr>
                        <a:t> </a:t>
                      </a:r>
                      <a:r>
                        <a:rPr lang="en-US" sz="2300" b="1" i="0" baseline="0" dirty="0" smtClean="0">
                          <a:latin typeface="Calibri" pitchFamily="34" charset="0"/>
                        </a:rPr>
                        <a:t>at least </a:t>
                      </a:r>
                      <a:r>
                        <a:rPr lang="en-US" sz="2300" b="1" baseline="0" dirty="0" smtClean="0">
                          <a:latin typeface="Calibri" pitchFamily="34" charset="0"/>
                        </a:rPr>
                        <a:t>100 H</a:t>
                      </a:r>
                      <a:r>
                        <a:rPr lang="en-US" sz="2300" b="1" baseline="-25000" dirty="0" smtClean="0">
                          <a:latin typeface="Calibri" pitchFamily="34" charset="0"/>
                        </a:rPr>
                        <a:t>2</a:t>
                      </a:r>
                      <a:r>
                        <a:rPr lang="en-US" sz="2300" b="1" baseline="0" dirty="0" smtClean="0">
                          <a:latin typeface="Calibri" pitchFamily="34" charset="0"/>
                        </a:rPr>
                        <a:t> </a:t>
                      </a:r>
                      <a:r>
                        <a:rPr lang="en-US" sz="2300" baseline="0" dirty="0" smtClean="0">
                          <a:latin typeface="Calibri" pitchFamily="34" charset="0"/>
                        </a:rPr>
                        <a:t>stations through California Energy Commission</a:t>
                      </a:r>
                      <a:endParaRPr lang="en-US" sz="2300" dirty="0">
                        <a:latin typeface="Calibri" pitchFamily="34" charset="0"/>
                      </a:endParaRPr>
                    </a:p>
                  </a:txBody>
                  <a:tcPr marT="60960" marB="60960" anchor="ctr"/>
                </a:tc>
              </a:tr>
              <a:tr h="808364">
                <a:tc>
                  <a:txBody>
                    <a:bodyPr/>
                    <a:lstStyle/>
                    <a:p>
                      <a:endParaRPr lang="en-US" sz="2400" dirty="0">
                        <a:latin typeface="Calibri" pitchFamily="34"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itchFamily="34" charset="0"/>
                        </a:rPr>
                        <a:t>ZEV Action Plan</a:t>
                      </a:r>
                    </a:p>
                  </a:txBody>
                  <a:tcPr marT="60960" marB="60960" anchor="ctr"/>
                </a:tc>
                <a:tc>
                  <a:txBody>
                    <a:bodyPr/>
                    <a:lstStyle/>
                    <a:p>
                      <a:r>
                        <a:rPr lang="en-US" sz="2300" dirty="0" smtClean="0">
                          <a:latin typeface="Calibri" pitchFamily="34" charset="0"/>
                        </a:rPr>
                        <a:t>Agency actions to enable FCEVs</a:t>
                      </a:r>
                      <a:r>
                        <a:rPr lang="en-US" sz="2300" baseline="0" dirty="0" smtClean="0">
                          <a:latin typeface="Calibri" pitchFamily="34" charset="0"/>
                        </a:rPr>
                        <a:t> and BEVs</a:t>
                      </a:r>
                      <a:endParaRPr lang="en-US" sz="2300" dirty="0">
                        <a:latin typeface="Calibri" pitchFamily="34" charset="0"/>
                      </a:endParaRPr>
                    </a:p>
                  </a:txBody>
                  <a:tcPr marT="60960" marB="60960" anchor="ctr"/>
                </a:tc>
              </a:tr>
              <a:tr h="1154806">
                <a:tc>
                  <a:txBody>
                    <a:bodyPr/>
                    <a:lstStyle/>
                    <a:p>
                      <a:endParaRPr lang="en-US" sz="2400" dirty="0">
                        <a:latin typeface="Calibri" pitchFamily="34"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itchFamily="34" charset="0"/>
                        </a:rPr>
                        <a:t>ZEV Manager</a:t>
                      </a:r>
                    </a:p>
                  </a:txBody>
                  <a:tcPr marT="60960" marB="60960" anchor="ctr"/>
                </a:tc>
                <a:tc>
                  <a:txBody>
                    <a:bodyPr/>
                    <a:lstStyle/>
                    <a:p>
                      <a:r>
                        <a:rPr lang="en-US" sz="2300" dirty="0" smtClean="0">
                          <a:latin typeface="Calibri" pitchFamily="34" charset="0"/>
                        </a:rPr>
                        <a:t>Governor appointee to help with</a:t>
                      </a:r>
                      <a:r>
                        <a:rPr lang="en-US" sz="2300" baseline="0" dirty="0" smtClean="0">
                          <a:latin typeface="Calibri" pitchFamily="34" charset="0"/>
                        </a:rPr>
                        <a:t> planning and permitting for H</a:t>
                      </a:r>
                      <a:r>
                        <a:rPr lang="en-US" sz="2300" baseline="-25000" dirty="0" smtClean="0">
                          <a:latin typeface="Calibri" pitchFamily="34" charset="0"/>
                        </a:rPr>
                        <a:t>2</a:t>
                      </a:r>
                      <a:r>
                        <a:rPr lang="en-US" sz="2300" baseline="0" dirty="0" smtClean="0">
                          <a:latin typeface="Calibri" pitchFamily="34" charset="0"/>
                        </a:rPr>
                        <a:t> and charging stations</a:t>
                      </a:r>
                      <a:endParaRPr lang="en-US" sz="2300" dirty="0">
                        <a:latin typeface="Calibri" pitchFamily="34" charset="0"/>
                      </a:endParaRPr>
                    </a:p>
                  </a:txBody>
                  <a:tcPr marT="60960" marB="60960" anchor="ctr"/>
                </a:tc>
              </a:tr>
              <a:tr h="808364">
                <a:tc>
                  <a:txBody>
                    <a:bodyPr/>
                    <a:lstStyle/>
                    <a:p>
                      <a:endParaRPr lang="en-US" sz="2400" dirty="0">
                        <a:latin typeface="Calibri" pitchFamily="34"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itchFamily="34" charset="0"/>
                        </a:rPr>
                        <a:t>State</a:t>
                      </a:r>
                      <a:r>
                        <a:rPr lang="en-US" sz="2300" baseline="0" dirty="0" smtClean="0">
                          <a:latin typeface="Calibri" pitchFamily="34" charset="0"/>
                        </a:rPr>
                        <a:t> Fire Marshal</a:t>
                      </a:r>
                      <a:endParaRPr lang="en-US" sz="2300" dirty="0" smtClean="0">
                        <a:latin typeface="Calibri" pitchFamily="34" charset="0"/>
                      </a:endParaRPr>
                    </a:p>
                  </a:txBody>
                  <a:tcPr marT="60960" marB="60960" anchor="ctr"/>
                </a:tc>
                <a:tc>
                  <a:txBody>
                    <a:bodyPr/>
                    <a:lstStyle/>
                    <a:p>
                      <a:r>
                        <a:rPr lang="en-US" sz="2300" dirty="0" smtClean="0">
                          <a:latin typeface="Calibri" pitchFamily="34" charset="0"/>
                        </a:rPr>
                        <a:t>Including hydrogen and</a:t>
                      </a:r>
                      <a:r>
                        <a:rPr lang="en-US" sz="2300" baseline="0" dirty="0" smtClean="0">
                          <a:latin typeface="Calibri" pitchFamily="34" charset="0"/>
                        </a:rPr>
                        <a:t> FCEVs in state training guidelines</a:t>
                      </a:r>
                      <a:endParaRPr lang="en-US" sz="2300" dirty="0">
                        <a:latin typeface="Calibri" pitchFamily="34" charset="0"/>
                      </a:endParaRPr>
                    </a:p>
                  </a:txBody>
                  <a:tcPr marT="60960" marB="60960" anchor="ctr"/>
                </a:tc>
              </a:tr>
              <a:tr h="808364">
                <a:tc>
                  <a:txBody>
                    <a:bodyPr/>
                    <a:lstStyle/>
                    <a:p>
                      <a:endParaRPr lang="en-US" sz="2400">
                        <a:latin typeface="Calibri" pitchFamily="34"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itchFamily="34" charset="0"/>
                        </a:rPr>
                        <a:t>Weights</a:t>
                      </a:r>
                      <a:r>
                        <a:rPr lang="en-US" sz="2300" baseline="0" dirty="0" smtClean="0">
                          <a:latin typeface="Calibri" pitchFamily="34" charset="0"/>
                        </a:rPr>
                        <a:t> &amp; Measures</a:t>
                      </a:r>
                      <a:endParaRPr lang="en-US" sz="2300" dirty="0" smtClean="0">
                        <a:latin typeface="Calibri" pitchFamily="34" charset="0"/>
                      </a:endParaRPr>
                    </a:p>
                  </a:txBody>
                  <a:tcPr marT="60960" marB="60960" anchor="ctr"/>
                </a:tc>
                <a:tc>
                  <a:txBody>
                    <a:bodyPr/>
                    <a:lstStyle/>
                    <a:p>
                      <a:r>
                        <a:rPr lang="en-US" sz="2300" dirty="0" smtClean="0">
                          <a:latin typeface="Calibri" pitchFamily="34" charset="0"/>
                        </a:rPr>
                        <a:t>Setting</a:t>
                      </a:r>
                      <a:r>
                        <a:rPr lang="en-US" sz="2300" baseline="0" dirty="0" smtClean="0">
                          <a:latin typeface="Calibri" pitchFamily="34" charset="0"/>
                        </a:rPr>
                        <a:t> standards for certifying dispensers</a:t>
                      </a:r>
                      <a:endParaRPr lang="en-US" sz="2300" dirty="0">
                        <a:latin typeface="Calibri" pitchFamily="34" charset="0"/>
                      </a:endParaRPr>
                    </a:p>
                  </a:txBody>
                  <a:tcPr marT="60960" marB="60960" anchor="ctr"/>
                </a:tc>
              </a:tr>
              <a:tr h="731377">
                <a:tc>
                  <a:txBody>
                    <a:bodyPr/>
                    <a:lstStyle/>
                    <a:p>
                      <a:endParaRPr lang="en-US" sz="2400" dirty="0">
                        <a:latin typeface="Calibri" pitchFamily="34" charset="0"/>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Calibri" pitchFamily="34" charset="0"/>
                        </a:rPr>
                        <a:t>Evaluation</a:t>
                      </a:r>
                    </a:p>
                  </a:txBody>
                  <a:tcPr marT="60960" marB="60960" anchor="ctr"/>
                </a:tc>
                <a:tc>
                  <a:txBody>
                    <a:bodyPr/>
                    <a:lstStyle/>
                    <a:p>
                      <a:r>
                        <a:rPr lang="en-US" sz="2300" dirty="0" smtClean="0">
                          <a:latin typeface="Calibri" pitchFamily="34" charset="0"/>
                        </a:rPr>
                        <a:t>Survey</a:t>
                      </a:r>
                      <a:r>
                        <a:rPr lang="en-US" sz="2300" baseline="0" dirty="0" smtClean="0">
                          <a:latin typeface="Calibri" pitchFamily="34" charset="0"/>
                        </a:rPr>
                        <a:t> of OEM deployment plans</a:t>
                      </a:r>
                      <a:endParaRPr lang="en-US" sz="2300" dirty="0">
                        <a:latin typeface="Calibri" pitchFamily="34" charset="0"/>
                      </a:endParaRPr>
                    </a:p>
                  </a:txBody>
                  <a:tcPr marT="60960" marB="60960" anchor="ctr"/>
                </a:tc>
              </a:tr>
            </a:tbl>
          </a:graphicData>
        </a:graphic>
      </p:graphicFrame>
      <p:pic>
        <p:nvPicPr>
          <p:cNvPr id="16" name="Picture 15" descr="notification.png"/>
          <p:cNvPicPr>
            <a:picLocks noChangeAspect="1"/>
          </p:cNvPicPr>
          <p:nvPr/>
        </p:nvPicPr>
        <p:blipFill>
          <a:blip r:embed="rId3" cstate="screen"/>
          <a:stretch>
            <a:fillRect/>
          </a:stretch>
        </p:blipFill>
        <p:spPr>
          <a:xfrm>
            <a:off x="609600" y="5105400"/>
            <a:ext cx="457200" cy="609600"/>
          </a:xfrm>
          <a:prstGeom prst="rect">
            <a:avLst/>
          </a:prstGeom>
        </p:spPr>
      </p:pic>
      <p:pic>
        <p:nvPicPr>
          <p:cNvPr id="18" name="Picture 17" descr="security.png"/>
          <p:cNvPicPr>
            <a:picLocks noChangeAspect="1"/>
          </p:cNvPicPr>
          <p:nvPr/>
        </p:nvPicPr>
        <p:blipFill>
          <a:blip r:embed="rId4" cstate="screen"/>
          <a:stretch>
            <a:fillRect/>
          </a:stretch>
        </p:blipFill>
        <p:spPr>
          <a:xfrm>
            <a:off x="609600" y="4343400"/>
            <a:ext cx="457200" cy="609600"/>
          </a:xfrm>
          <a:prstGeom prst="rect">
            <a:avLst/>
          </a:prstGeom>
        </p:spPr>
      </p:pic>
      <p:pic>
        <p:nvPicPr>
          <p:cNvPr id="10" name="Picture 9" descr="chart.png"/>
          <p:cNvPicPr>
            <a:picLocks noChangeAspect="1"/>
          </p:cNvPicPr>
          <p:nvPr/>
        </p:nvPicPr>
        <p:blipFill>
          <a:blip r:embed="rId5" cstate="print"/>
          <a:stretch>
            <a:fillRect/>
          </a:stretch>
        </p:blipFill>
        <p:spPr>
          <a:xfrm>
            <a:off x="685800" y="5969000"/>
            <a:ext cx="381000" cy="508000"/>
          </a:xfrm>
          <a:prstGeom prst="rect">
            <a:avLst/>
          </a:prstGeom>
        </p:spPr>
      </p:pic>
      <p:pic>
        <p:nvPicPr>
          <p:cNvPr id="11" name="Picture 10" descr="business_user.png"/>
          <p:cNvPicPr>
            <a:picLocks noChangeAspect="1"/>
          </p:cNvPicPr>
          <p:nvPr/>
        </p:nvPicPr>
        <p:blipFill>
          <a:blip r:embed="rId6" cstate="screen"/>
          <a:stretch>
            <a:fillRect/>
          </a:stretch>
        </p:blipFill>
        <p:spPr>
          <a:xfrm>
            <a:off x="609600" y="3352800"/>
            <a:ext cx="457200" cy="609600"/>
          </a:xfrm>
          <a:prstGeom prst="rect">
            <a:avLst/>
          </a:prstGeom>
        </p:spPr>
      </p:pic>
      <p:pic>
        <p:nvPicPr>
          <p:cNvPr id="12" name="Picture 11" descr="refresh.png"/>
          <p:cNvPicPr>
            <a:picLocks noChangeAspect="1"/>
          </p:cNvPicPr>
          <p:nvPr/>
        </p:nvPicPr>
        <p:blipFill>
          <a:blip r:embed="rId7" cstate="screen"/>
          <a:stretch>
            <a:fillRect/>
          </a:stretch>
        </p:blipFill>
        <p:spPr>
          <a:xfrm>
            <a:off x="609600" y="2362200"/>
            <a:ext cx="457200" cy="609600"/>
          </a:xfrm>
          <a:prstGeom prst="rect">
            <a:avLst/>
          </a:prstGeom>
        </p:spPr>
      </p:pic>
      <p:pic>
        <p:nvPicPr>
          <p:cNvPr id="13" name="Picture 12" descr="calculator.png"/>
          <p:cNvPicPr>
            <a:picLocks noChangeAspect="1"/>
          </p:cNvPicPr>
          <p:nvPr/>
        </p:nvPicPr>
        <p:blipFill>
          <a:blip r:embed="rId8" cstate="screen"/>
          <a:stretch>
            <a:fillRect/>
          </a:stretch>
        </p:blipFill>
        <p:spPr>
          <a:xfrm>
            <a:off x="609600" y="1371600"/>
            <a:ext cx="457200" cy="609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nda Clarity.jpg"/>
          <p:cNvPicPr>
            <a:picLocks noChangeAspect="1"/>
          </p:cNvPicPr>
          <p:nvPr/>
        </p:nvPicPr>
        <p:blipFill>
          <a:blip r:embed="rId3" cstate="email"/>
          <a:stretch>
            <a:fillRect/>
          </a:stretch>
        </p:blipFill>
        <p:spPr>
          <a:xfrm>
            <a:off x="457200" y="1905000"/>
            <a:ext cx="3852523" cy="2165525"/>
          </a:xfrm>
          <a:prstGeom prst="rect">
            <a:avLst/>
          </a:prstGeom>
        </p:spPr>
      </p:pic>
      <p:pic>
        <p:nvPicPr>
          <p:cNvPr id="8" name="Picture 7" descr="hyundai on bridge.jpg"/>
          <p:cNvPicPr>
            <a:picLocks noChangeAspect="1"/>
          </p:cNvPicPr>
          <p:nvPr/>
        </p:nvPicPr>
        <p:blipFill>
          <a:blip r:embed="rId4" cstate="email"/>
          <a:stretch>
            <a:fillRect/>
          </a:stretch>
        </p:blipFill>
        <p:spPr>
          <a:xfrm>
            <a:off x="4800600" y="4191000"/>
            <a:ext cx="3581400" cy="2389465"/>
          </a:xfrm>
          <a:prstGeom prst="rect">
            <a:avLst/>
          </a:prstGeom>
        </p:spPr>
      </p:pic>
      <p:pic>
        <p:nvPicPr>
          <p:cNvPr id="9" name="Picture 8" descr="toyota-mirai-1-620x350.jpg"/>
          <p:cNvPicPr>
            <a:picLocks noChangeAspect="1"/>
          </p:cNvPicPr>
          <p:nvPr/>
        </p:nvPicPr>
        <p:blipFill>
          <a:blip r:embed="rId5" cstate="email"/>
          <a:stretch>
            <a:fillRect/>
          </a:stretch>
        </p:blipFill>
        <p:spPr>
          <a:xfrm>
            <a:off x="609600" y="4267200"/>
            <a:ext cx="3505200" cy="1978742"/>
          </a:xfrm>
          <a:prstGeom prst="rect">
            <a:avLst/>
          </a:prstGeom>
        </p:spPr>
      </p:pic>
      <p:sp>
        <p:nvSpPr>
          <p:cNvPr id="2" name="Title 1"/>
          <p:cNvSpPr>
            <a:spLocks noGrp="1"/>
          </p:cNvSpPr>
          <p:nvPr>
            <p:ph type="title"/>
          </p:nvPr>
        </p:nvSpPr>
        <p:spPr>
          <a:xfrm>
            <a:off x="381000" y="152400"/>
            <a:ext cx="8534400" cy="1143000"/>
          </a:xfrm>
        </p:spPr>
        <p:txBody>
          <a:bodyPr>
            <a:normAutofit/>
          </a:bodyPr>
          <a:lstStyle/>
          <a:p>
            <a:r>
              <a:rPr lang="en-US" dirty="0" smtClean="0"/>
              <a:t>They’re here. And more are coming…</a:t>
            </a:r>
            <a:endParaRPr lang="en-US" dirty="0"/>
          </a:p>
        </p:txBody>
      </p:sp>
      <p:sp>
        <p:nvSpPr>
          <p:cNvPr id="11" name="TextBox 10"/>
          <p:cNvSpPr txBox="1"/>
          <p:nvPr/>
        </p:nvSpPr>
        <p:spPr>
          <a:xfrm>
            <a:off x="457200" y="1143000"/>
            <a:ext cx="8305800" cy="646331"/>
          </a:xfrm>
          <a:prstGeom prst="rect">
            <a:avLst/>
          </a:prstGeom>
          <a:noFill/>
        </p:spPr>
        <p:txBody>
          <a:bodyPr wrap="square" rtlCol="0">
            <a:spAutoFit/>
          </a:bodyPr>
          <a:lstStyle/>
          <a:p>
            <a:r>
              <a:rPr lang="en-US" dirty="0" smtClean="0"/>
              <a:t>Including GM, Nissan, BMW, Volkswagen, Audi</a:t>
            </a:r>
          </a:p>
          <a:p>
            <a:endParaRPr lang="en-US" dirty="0"/>
          </a:p>
        </p:txBody>
      </p:sp>
      <p:pic>
        <p:nvPicPr>
          <p:cNvPr id="7" name="Picture 6" descr="mercedes-glc-04-1.jpg"/>
          <p:cNvPicPr>
            <a:picLocks noChangeAspect="1"/>
          </p:cNvPicPr>
          <p:nvPr/>
        </p:nvPicPr>
        <p:blipFill>
          <a:blip r:embed="rId6" cstate="print"/>
          <a:stretch>
            <a:fillRect/>
          </a:stretch>
        </p:blipFill>
        <p:spPr>
          <a:xfrm>
            <a:off x="4800600" y="1866392"/>
            <a:ext cx="3860559" cy="2172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153400" cy="1143000"/>
          </a:xfrm>
        </p:spPr>
        <p:txBody>
          <a:bodyPr/>
          <a:lstStyle/>
          <a:p>
            <a:r>
              <a:rPr lang="en-US" dirty="0" smtClean="0"/>
              <a:t>Today in California</a:t>
            </a:r>
            <a:br>
              <a:rPr lang="en-US" dirty="0" smtClean="0"/>
            </a:br>
            <a:r>
              <a:rPr lang="en-US" sz="1400" dirty="0" smtClean="0"/>
              <a:t>800+- FCEVs on the road</a:t>
            </a:r>
            <a:endParaRPr lang="en-US" sz="1400" dirty="0"/>
          </a:p>
        </p:txBody>
      </p:sp>
      <p:sp>
        <p:nvSpPr>
          <p:cNvPr id="9" name="Content Placeholder 5"/>
          <p:cNvSpPr>
            <a:spLocks noGrp="1"/>
          </p:cNvSpPr>
          <p:nvPr>
            <p:ph idx="1"/>
          </p:nvPr>
        </p:nvSpPr>
        <p:spPr>
          <a:xfrm>
            <a:off x="457200" y="1417636"/>
            <a:ext cx="8229600" cy="4525964"/>
          </a:xfrm>
        </p:spPr>
        <p:txBody>
          <a:bodyPr>
            <a:normAutofit/>
          </a:bodyPr>
          <a:lstStyle/>
          <a:p>
            <a:pPr>
              <a:spcBef>
                <a:spcPts val="268"/>
              </a:spcBef>
            </a:pPr>
            <a:r>
              <a:rPr lang="en-US" dirty="0" smtClean="0"/>
              <a:t>Hyundai leases the Tucson</a:t>
            </a:r>
          </a:p>
          <a:p>
            <a:pPr>
              <a:spcBef>
                <a:spcPts val="268"/>
              </a:spcBef>
            </a:pPr>
            <a:r>
              <a:rPr lang="en-US" dirty="0" smtClean="0"/>
              <a:t>Toyota introduced the </a:t>
            </a:r>
            <a:r>
              <a:rPr lang="en-US" dirty="0" err="1" smtClean="0"/>
              <a:t>Mirai</a:t>
            </a:r>
            <a:r>
              <a:rPr lang="en-US" dirty="0" smtClean="0"/>
              <a:t> in 2015</a:t>
            </a:r>
          </a:p>
          <a:p>
            <a:pPr>
              <a:spcBef>
                <a:spcPts val="268"/>
              </a:spcBef>
            </a:pPr>
            <a:r>
              <a:rPr lang="en-US" dirty="0" smtClean="0"/>
              <a:t>Honda intros the next-gen Clarity in late 2016/2017 </a:t>
            </a:r>
          </a:p>
          <a:p>
            <a:pPr>
              <a:spcBef>
                <a:spcPts val="268"/>
              </a:spcBef>
            </a:pPr>
            <a:r>
              <a:rPr lang="en-US" dirty="0" smtClean="0"/>
              <a:t>Mercedes-Benz intros the GLC plug-in fuel cell in 2017</a:t>
            </a:r>
          </a:p>
          <a:p>
            <a:pPr lvl="1">
              <a:spcBef>
                <a:spcPts val="268"/>
              </a:spcBef>
            </a:pPr>
            <a:r>
              <a:rPr lang="en-US" dirty="0" smtClean="0"/>
              <a:t>More automakers will come to market:</a:t>
            </a:r>
          </a:p>
          <a:p>
            <a:pPr lvl="1">
              <a:spcBef>
                <a:spcPts val="268"/>
              </a:spcBef>
            </a:pPr>
            <a:r>
              <a:rPr lang="en-US" dirty="0" smtClean="0"/>
              <a:t>Audi, BMW, Ford, GM, Lexus, Nissan, Volkswagen</a:t>
            </a:r>
          </a:p>
          <a:p>
            <a:pPr>
              <a:spcBef>
                <a:spcPts val="268"/>
              </a:spcBef>
            </a:pPr>
            <a:r>
              <a:rPr lang="en-US" dirty="0" smtClean="0"/>
              <a:t>4 transit agencies operate 20 buses </a:t>
            </a:r>
          </a:p>
          <a:p>
            <a:pPr lvl="1">
              <a:spcBef>
                <a:spcPts val="268"/>
              </a:spcBef>
            </a:pPr>
            <a:r>
              <a:rPr lang="en-US" dirty="0" smtClean="0"/>
              <a:t>AC Transit in East Bay</a:t>
            </a:r>
          </a:p>
          <a:p>
            <a:pPr lvl="1">
              <a:spcBef>
                <a:spcPts val="268"/>
              </a:spcBef>
            </a:pPr>
            <a:r>
              <a:rPr lang="en-US" dirty="0" err="1" smtClean="0"/>
              <a:t>SunLine</a:t>
            </a:r>
            <a:r>
              <a:rPr lang="en-US" dirty="0" smtClean="0"/>
              <a:t> Transit in Coachella Valley</a:t>
            </a:r>
          </a:p>
          <a:p>
            <a:pPr lvl="1">
              <a:spcBef>
                <a:spcPts val="268"/>
              </a:spcBef>
            </a:pPr>
            <a:r>
              <a:rPr lang="en-US" dirty="0" smtClean="0"/>
              <a:t>UC </a:t>
            </a:r>
            <a:r>
              <a:rPr lang="en-US" dirty="0" smtClean="0"/>
              <a:t>Irvine and OCTA in Orange County</a:t>
            </a:r>
            <a:endParaRPr lang="en-US" dirty="0" smtClean="0"/>
          </a:p>
          <a:p>
            <a:pPr>
              <a:spcBef>
                <a:spcPts val="268"/>
              </a:spcBef>
            </a:pPr>
            <a:r>
              <a:rPr lang="en-US" dirty="0" smtClean="0"/>
              <a:t>23 open retail stations </a:t>
            </a:r>
            <a:r>
              <a:rPr lang="en-US" sz="1400" dirty="0" smtClean="0"/>
              <a:t>(as of 11/10/2016) </a:t>
            </a:r>
          </a:p>
          <a:p>
            <a:pPr lvl="1">
              <a:spcBef>
                <a:spcPts val="268"/>
              </a:spcBef>
            </a:pPr>
            <a:r>
              <a:rPr lang="en-US" dirty="0" smtClean="0"/>
              <a:t>50</a:t>
            </a:r>
            <a:r>
              <a:rPr lang="en-US" dirty="0" smtClean="0"/>
              <a:t>+ stations by end of 2017</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2514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81000" y="1869758"/>
            <a:ext cx="1398140" cy="1477328"/>
          </a:xfrm>
          <a:prstGeom prst="rect">
            <a:avLst/>
          </a:prstGeom>
          <a:noFill/>
        </p:spPr>
        <p:txBody>
          <a:bodyPr wrap="none" rtlCol="0">
            <a:spAutoFit/>
          </a:bodyPr>
          <a:lstStyle/>
          <a:p>
            <a:r>
              <a:rPr lang="en-US" sz="1000" dirty="0" smtClean="0"/>
              <a:t>Campbell</a:t>
            </a:r>
          </a:p>
          <a:p>
            <a:pPr lvl="0"/>
            <a:r>
              <a:rPr lang="en-US" sz="1000" dirty="0" smtClean="0"/>
              <a:t>Hayward</a:t>
            </a:r>
          </a:p>
          <a:p>
            <a:r>
              <a:rPr lang="en-US" sz="1000" dirty="0" smtClean="0"/>
              <a:t>Mill Valley</a:t>
            </a:r>
          </a:p>
          <a:p>
            <a:r>
              <a:rPr lang="en-US" sz="1000" dirty="0" smtClean="0"/>
              <a:t>San Jose</a:t>
            </a:r>
          </a:p>
          <a:p>
            <a:r>
              <a:rPr lang="en-US" sz="1000" dirty="0" smtClean="0"/>
              <a:t>Saratoga</a:t>
            </a:r>
          </a:p>
          <a:p>
            <a:pPr lvl="0"/>
            <a:r>
              <a:rPr lang="en-US" sz="1000" dirty="0" smtClean="0"/>
              <a:t>South San Francisco</a:t>
            </a:r>
          </a:p>
          <a:p>
            <a:r>
              <a:rPr lang="en-US" sz="1000" dirty="0" smtClean="0"/>
              <a:t>Lake Tahoe-Truckee</a:t>
            </a:r>
          </a:p>
          <a:p>
            <a:r>
              <a:rPr lang="en-US" sz="1000" dirty="0" smtClean="0"/>
              <a:t>West Sacramento</a:t>
            </a:r>
          </a:p>
          <a:p>
            <a:pPr lvl="0"/>
            <a:endParaRPr lang="en-US" sz="1000" dirty="0"/>
          </a:p>
        </p:txBody>
      </p:sp>
      <p:sp>
        <p:nvSpPr>
          <p:cNvPr id="17" name="TextBox 16"/>
          <p:cNvSpPr txBox="1"/>
          <p:nvPr/>
        </p:nvSpPr>
        <p:spPr>
          <a:xfrm>
            <a:off x="381000" y="4393049"/>
            <a:ext cx="1322798" cy="1015663"/>
          </a:xfrm>
          <a:prstGeom prst="rect">
            <a:avLst/>
          </a:prstGeom>
          <a:noFill/>
        </p:spPr>
        <p:txBody>
          <a:bodyPr wrap="square" rtlCol="0">
            <a:spAutoFit/>
          </a:bodyPr>
          <a:lstStyle/>
          <a:p>
            <a:r>
              <a:rPr lang="en-US" sz="1000" dirty="0" smtClean="0"/>
              <a:t>Fremont</a:t>
            </a:r>
          </a:p>
          <a:p>
            <a:r>
              <a:rPr lang="en-US" sz="1000" dirty="0" smtClean="0"/>
              <a:t>Mountain View</a:t>
            </a:r>
          </a:p>
          <a:p>
            <a:r>
              <a:rPr lang="en-US" sz="1000" dirty="0" smtClean="0"/>
              <a:t>Palo Alto</a:t>
            </a:r>
          </a:p>
          <a:p>
            <a:pPr lvl="0"/>
            <a:r>
              <a:rPr lang="en-US" sz="1000" dirty="0" smtClean="0"/>
              <a:t>*Rohnert Park</a:t>
            </a:r>
          </a:p>
          <a:p>
            <a:pPr lvl="0"/>
            <a:r>
              <a:rPr lang="en-US" sz="1000" dirty="0" smtClean="0"/>
              <a:t>San Ramon</a:t>
            </a:r>
          </a:p>
          <a:p>
            <a:pPr lvl="0"/>
            <a:r>
              <a:rPr lang="en-US" sz="1000" dirty="0" smtClean="0"/>
              <a:t>Woodside</a:t>
            </a:r>
          </a:p>
        </p:txBody>
      </p:sp>
      <p:pic>
        <p:nvPicPr>
          <p:cNvPr id="7" name="Picture 6" descr="N-Cali-close2-topography.JPG"/>
          <p:cNvPicPr>
            <a:picLocks noChangeAspect="1"/>
          </p:cNvPicPr>
          <p:nvPr/>
        </p:nvPicPr>
        <p:blipFill>
          <a:blip r:embed="rId3" cstate="print"/>
          <a:stretch>
            <a:fillRect/>
          </a:stretch>
        </p:blipFill>
        <p:spPr>
          <a:xfrm>
            <a:off x="2517621" y="0"/>
            <a:ext cx="6626379" cy="6858000"/>
          </a:xfrm>
          <a:prstGeom prst="rect">
            <a:avLst/>
          </a:prstGeom>
        </p:spPr>
      </p:pic>
      <p:sp>
        <p:nvSpPr>
          <p:cNvPr id="49" name="TextBox 48"/>
          <p:cNvSpPr txBox="1"/>
          <p:nvPr/>
        </p:nvSpPr>
        <p:spPr>
          <a:xfrm>
            <a:off x="381000" y="1582579"/>
            <a:ext cx="1524000" cy="307777"/>
          </a:xfrm>
          <a:prstGeom prst="rect">
            <a:avLst/>
          </a:prstGeom>
          <a:noFill/>
        </p:spPr>
        <p:txBody>
          <a:bodyPr wrap="square" rtlCol="0">
            <a:spAutoFit/>
          </a:bodyPr>
          <a:lstStyle/>
          <a:p>
            <a:r>
              <a:rPr lang="en-US" sz="1400" dirty="0" smtClean="0"/>
              <a:t>Retail: Open</a:t>
            </a:r>
            <a:endParaRPr lang="en-US" sz="1400" dirty="0"/>
          </a:p>
        </p:txBody>
      </p:sp>
      <p:sp>
        <p:nvSpPr>
          <p:cNvPr id="51" name="TextBox 50"/>
          <p:cNvSpPr txBox="1"/>
          <p:nvPr/>
        </p:nvSpPr>
        <p:spPr>
          <a:xfrm>
            <a:off x="381000" y="4125217"/>
            <a:ext cx="2057400" cy="307777"/>
          </a:xfrm>
          <a:prstGeom prst="rect">
            <a:avLst/>
          </a:prstGeom>
          <a:noFill/>
        </p:spPr>
        <p:txBody>
          <a:bodyPr wrap="square" rtlCol="0">
            <a:spAutoFit/>
          </a:bodyPr>
          <a:lstStyle/>
          <a:p>
            <a:r>
              <a:rPr lang="en-US" sz="1400" dirty="0" smtClean="0"/>
              <a:t>Retail: In Development</a:t>
            </a:r>
            <a:endParaRPr lang="en-US" sz="1400" dirty="0"/>
          </a:p>
        </p:txBody>
      </p:sp>
      <p:sp>
        <p:nvSpPr>
          <p:cNvPr id="52" name="Rectangle 51"/>
          <p:cNvSpPr/>
          <p:nvPr/>
        </p:nvSpPr>
        <p:spPr>
          <a:xfrm>
            <a:off x="0" y="457200"/>
            <a:ext cx="25146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52400" y="603647"/>
            <a:ext cx="2209800" cy="615553"/>
          </a:xfrm>
          <a:prstGeom prst="rect">
            <a:avLst/>
          </a:prstGeom>
          <a:noFill/>
        </p:spPr>
        <p:txBody>
          <a:bodyPr wrap="square" rtlCol="0">
            <a:spAutoFit/>
          </a:bodyPr>
          <a:lstStyle/>
          <a:p>
            <a:r>
              <a:rPr lang="en-US" sz="1700" b="1" dirty="0" smtClean="0">
                <a:solidFill>
                  <a:schemeClr val="bg1"/>
                </a:solidFill>
                <a:latin typeface="Lubalin Graph" pitchFamily="18" charset="0"/>
              </a:rPr>
              <a:t>Northern CA</a:t>
            </a:r>
          </a:p>
          <a:p>
            <a:r>
              <a:rPr lang="en-US" sz="1700" b="1" dirty="0" smtClean="0">
                <a:solidFill>
                  <a:schemeClr val="bg1"/>
                </a:solidFill>
                <a:latin typeface="Lubalin Graph" pitchFamily="18" charset="0"/>
              </a:rPr>
              <a:t>Hydrogen Stations</a:t>
            </a:r>
            <a:endParaRPr lang="en-US" sz="1700" b="1" dirty="0">
              <a:solidFill>
                <a:schemeClr val="bg1"/>
              </a:solidFill>
              <a:latin typeface="Lubalin Graph" pitchFamily="18" charset="0"/>
            </a:endParaRPr>
          </a:p>
        </p:txBody>
      </p:sp>
      <p:sp>
        <p:nvSpPr>
          <p:cNvPr id="58" name="Rectangle 57"/>
          <p:cNvSpPr/>
          <p:nvPr/>
        </p:nvSpPr>
        <p:spPr>
          <a:xfrm>
            <a:off x="180877" y="127084"/>
            <a:ext cx="1181734" cy="253916"/>
          </a:xfrm>
          <a:prstGeom prst="rect">
            <a:avLst/>
          </a:prstGeom>
        </p:spPr>
        <p:txBody>
          <a:bodyPr wrap="none">
            <a:spAutoFit/>
          </a:bodyPr>
          <a:lstStyle/>
          <a:p>
            <a:pPr lvl="0"/>
            <a:r>
              <a:rPr lang="en-US" sz="1050" b="1" dirty="0" smtClean="0"/>
              <a:t>November 2016</a:t>
            </a:r>
            <a:endParaRPr lang="en-US" sz="1050" b="1" dirty="0"/>
          </a:p>
        </p:txBody>
      </p:sp>
      <p:sp>
        <p:nvSpPr>
          <p:cNvPr id="41" name="TextBox 40"/>
          <p:cNvSpPr txBox="1"/>
          <p:nvPr/>
        </p:nvSpPr>
        <p:spPr>
          <a:xfrm>
            <a:off x="385662" y="5410200"/>
            <a:ext cx="1290738" cy="246221"/>
          </a:xfrm>
          <a:prstGeom prst="rect">
            <a:avLst/>
          </a:prstGeom>
          <a:noFill/>
        </p:spPr>
        <p:txBody>
          <a:bodyPr wrap="none" rtlCol="0">
            <a:spAutoFit/>
          </a:bodyPr>
          <a:lstStyle/>
          <a:p>
            <a:pPr lvl="0"/>
            <a:r>
              <a:rPr lang="en-US" sz="1000" i="1" dirty="0" smtClean="0"/>
              <a:t>*Not shown on map</a:t>
            </a:r>
          </a:p>
        </p:txBody>
      </p:sp>
      <p:sp>
        <p:nvSpPr>
          <p:cNvPr id="44" name="Oval 43"/>
          <p:cNvSpPr/>
          <p:nvPr/>
        </p:nvSpPr>
        <p:spPr>
          <a:xfrm>
            <a:off x="7239000" y="15240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5943600" y="47244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5181600" y="51054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6553200" y="49530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029200" y="1066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28600" y="4204394"/>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228600" y="16764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228600" y="3366194"/>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381000" y="3287017"/>
            <a:ext cx="1524000" cy="307777"/>
          </a:xfrm>
          <a:prstGeom prst="rect">
            <a:avLst/>
          </a:prstGeom>
          <a:noFill/>
        </p:spPr>
        <p:txBody>
          <a:bodyPr wrap="square" rtlCol="0">
            <a:spAutoFit/>
          </a:bodyPr>
          <a:lstStyle/>
          <a:p>
            <a:r>
              <a:rPr lang="en-US" sz="1400" dirty="0" smtClean="0"/>
              <a:t>Other: Open</a:t>
            </a:r>
            <a:endParaRPr lang="en-US" sz="1400" dirty="0"/>
          </a:p>
        </p:txBody>
      </p:sp>
      <p:sp>
        <p:nvSpPr>
          <p:cNvPr id="39" name="TextBox 38"/>
          <p:cNvSpPr txBox="1"/>
          <p:nvPr/>
        </p:nvSpPr>
        <p:spPr>
          <a:xfrm>
            <a:off x="381000" y="3577173"/>
            <a:ext cx="1523174" cy="400110"/>
          </a:xfrm>
          <a:prstGeom prst="rect">
            <a:avLst/>
          </a:prstGeom>
          <a:noFill/>
        </p:spPr>
        <p:txBody>
          <a:bodyPr wrap="none" rtlCol="0">
            <a:spAutoFit/>
          </a:bodyPr>
          <a:lstStyle/>
          <a:p>
            <a:pPr lvl="0"/>
            <a:r>
              <a:rPr lang="en-US" sz="1000" dirty="0" smtClean="0"/>
              <a:t>Emeryville – AC Transit</a:t>
            </a:r>
          </a:p>
          <a:p>
            <a:r>
              <a:rPr lang="en-US" sz="1000" dirty="0" smtClean="0"/>
              <a:t>Oakland – AC Transit</a:t>
            </a:r>
          </a:p>
        </p:txBody>
      </p:sp>
      <p:sp>
        <p:nvSpPr>
          <p:cNvPr id="36" name="Oval 35"/>
          <p:cNvSpPr/>
          <p:nvPr/>
        </p:nvSpPr>
        <p:spPr>
          <a:xfrm>
            <a:off x="7620000" y="5257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114800" y="2743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086600" y="6172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324600" y="2590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562600" y="16764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52400" y="6243935"/>
            <a:ext cx="3733800" cy="461665"/>
          </a:xfrm>
          <a:prstGeom prst="rect">
            <a:avLst/>
          </a:prstGeom>
          <a:noFill/>
        </p:spPr>
        <p:txBody>
          <a:bodyPr wrap="square" rtlCol="0">
            <a:spAutoFit/>
          </a:bodyPr>
          <a:lstStyle/>
          <a:p>
            <a:r>
              <a:rPr lang="en-US" sz="1200" dirty="0" smtClean="0"/>
              <a:t>California Fuel Cell Partnership</a:t>
            </a:r>
          </a:p>
          <a:p>
            <a:r>
              <a:rPr lang="en-US" sz="1200" dirty="0" smtClean="0"/>
              <a:t>www.cafcp.org/stationmap</a:t>
            </a:r>
            <a:endParaRPr lang="en-US" sz="1200" dirty="0"/>
          </a:p>
        </p:txBody>
      </p:sp>
      <p:sp>
        <p:nvSpPr>
          <p:cNvPr id="46" name="Oval 45"/>
          <p:cNvSpPr/>
          <p:nvPr/>
        </p:nvSpPr>
        <p:spPr>
          <a:xfrm>
            <a:off x="7467600" y="6172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276600" y="457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7315200" y="39624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descr="west-sac-map.jpg"/>
          <p:cNvPicPr>
            <a:picLocks noChangeAspect="1"/>
          </p:cNvPicPr>
          <p:nvPr/>
        </p:nvPicPr>
        <p:blipFill>
          <a:blip r:embed="rId4" cstate="print"/>
          <a:stretch>
            <a:fillRect/>
          </a:stretch>
        </p:blipFill>
        <p:spPr>
          <a:xfrm>
            <a:off x="5943600" y="0"/>
            <a:ext cx="1505487" cy="990600"/>
          </a:xfrm>
          <a:prstGeom prst="rect">
            <a:avLst/>
          </a:prstGeom>
          <a:ln>
            <a:solidFill>
              <a:schemeClr val="accent3">
                <a:lumMod val="50000"/>
              </a:schemeClr>
            </a:solidFill>
          </a:ln>
        </p:spPr>
      </p:pic>
      <p:sp>
        <p:nvSpPr>
          <p:cNvPr id="54" name="Oval 53"/>
          <p:cNvSpPr/>
          <p:nvPr/>
        </p:nvSpPr>
        <p:spPr>
          <a:xfrm>
            <a:off x="6553201" y="457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2"/>
          <p:cNvPicPr>
            <a:picLocks noChangeAspect="1" noChangeArrowheads="1"/>
          </p:cNvPicPr>
          <p:nvPr/>
        </p:nvPicPr>
        <p:blipFill>
          <a:blip r:embed="rId5" cstate="print"/>
          <a:srcRect/>
          <a:stretch>
            <a:fillRect/>
          </a:stretch>
        </p:blipFill>
        <p:spPr bwMode="auto">
          <a:xfrm>
            <a:off x="7510185" y="1"/>
            <a:ext cx="1624290" cy="990599"/>
          </a:xfrm>
          <a:prstGeom prst="rect">
            <a:avLst/>
          </a:prstGeom>
          <a:noFill/>
          <a:ln w="9525">
            <a:solidFill>
              <a:schemeClr val="accent3">
                <a:lumMod val="50000"/>
              </a:schemeClr>
            </a:solidFill>
            <a:miter lim="800000"/>
            <a:headEnd/>
            <a:tailEnd/>
          </a:ln>
        </p:spPr>
      </p:pic>
      <p:sp>
        <p:nvSpPr>
          <p:cNvPr id="59" name="Oval 58"/>
          <p:cNvSpPr/>
          <p:nvPr/>
        </p:nvSpPr>
        <p:spPr>
          <a:xfrm>
            <a:off x="8077200" y="3810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ali-close2-topography.JPG"/>
          <p:cNvPicPr>
            <a:picLocks noChangeAspect="1"/>
          </p:cNvPicPr>
          <p:nvPr/>
        </p:nvPicPr>
        <p:blipFill>
          <a:blip r:embed="rId3" cstate="print"/>
          <a:stretch>
            <a:fillRect/>
          </a:stretch>
        </p:blipFill>
        <p:spPr>
          <a:xfrm>
            <a:off x="1524000" y="0"/>
            <a:ext cx="7709647" cy="6858000"/>
          </a:xfrm>
          <a:prstGeom prst="rect">
            <a:avLst/>
          </a:prstGeom>
        </p:spPr>
      </p:pic>
      <p:sp>
        <p:nvSpPr>
          <p:cNvPr id="90" name="Rectangle 89"/>
          <p:cNvSpPr/>
          <p:nvPr/>
        </p:nvSpPr>
        <p:spPr>
          <a:xfrm>
            <a:off x="0" y="0"/>
            <a:ext cx="2057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0" y="304800"/>
            <a:ext cx="2057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76200" y="304800"/>
            <a:ext cx="2133600" cy="553998"/>
          </a:xfrm>
          <a:prstGeom prst="rect">
            <a:avLst/>
          </a:prstGeom>
          <a:noFill/>
        </p:spPr>
        <p:txBody>
          <a:bodyPr wrap="square" rtlCol="0">
            <a:spAutoFit/>
          </a:bodyPr>
          <a:lstStyle/>
          <a:p>
            <a:r>
              <a:rPr lang="en-US" sz="1500" b="1" dirty="0" smtClean="0">
                <a:solidFill>
                  <a:schemeClr val="bg1"/>
                </a:solidFill>
                <a:latin typeface="Lubalin Graph" pitchFamily="18" charset="0"/>
              </a:rPr>
              <a:t>Southern CA</a:t>
            </a:r>
          </a:p>
          <a:p>
            <a:pPr>
              <a:tabLst>
                <a:tab pos="1484313" algn="l"/>
              </a:tabLst>
            </a:pPr>
            <a:r>
              <a:rPr lang="en-US" sz="1500" b="1" dirty="0" smtClean="0">
                <a:solidFill>
                  <a:schemeClr val="bg1"/>
                </a:solidFill>
                <a:latin typeface="Lubalin Graph" pitchFamily="18" charset="0"/>
              </a:rPr>
              <a:t>Hydrogen Stations</a:t>
            </a:r>
            <a:endParaRPr lang="en-US" sz="1500" b="1" dirty="0">
              <a:solidFill>
                <a:schemeClr val="bg1"/>
              </a:solidFill>
              <a:latin typeface="Lubalin Graph" pitchFamily="18" charset="0"/>
            </a:endParaRPr>
          </a:p>
        </p:txBody>
      </p:sp>
      <p:sp>
        <p:nvSpPr>
          <p:cNvPr id="56" name="Oval 55"/>
          <p:cNvSpPr/>
          <p:nvPr/>
        </p:nvSpPr>
        <p:spPr>
          <a:xfrm>
            <a:off x="152400" y="1143000"/>
            <a:ext cx="115163" cy="115163"/>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7" name="TextBox 56"/>
          <p:cNvSpPr txBox="1"/>
          <p:nvPr/>
        </p:nvSpPr>
        <p:spPr>
          <a:xfrm>
            <a:off x="228600" y="1295401"/>
            <a:ext cx="1828800" cy="1938992"/>
          </a:xfrm>
          <a:prstGeom prst="rect">
            <a:avLst/>
          </a:prstGeom>
          <a:noFill/>
        </p:spPr>
        <p:txBody>
          <a:bodyPr wrap="square" rtlCol="0">
            <a:spAutoFit/>
          </a:bodyPr>
          <a:lstStyle/>
          <a:p>
            <a:r>
              <a:rPr lang="en-US" sz="800" dirty="0" smtClean="0"/>
              <a:t>Costa Mesa</a:t>
            </a:r>
          </a:p>
          <a:p>
            <a:r>
              <a:rPr lang="en-US" sz="800" dirty="0" smtClean="0"/>
              <a:t>Diamond Bar</a:t>
            </a:r>
          </a:p>
          <a:p>
            <a:r>
              <a:rPr lang="en-US" sz="800" dirty="0" smtClean="0"/>
              <a:t>Fairfax-LA</a:t>
            </a:r>
          </a:p>
          <a:p>
            <a:r>
              <a:rPr lang="en-US" sz="800" dirty="0" smtClean="0"/>
              <a:t>Harris Ranch</a:t>
            </a:r>
          </a:p>
          <a:p>
            <a:r>
              <a:rPr lang="en-US" sz="800" dirty="0" smtClean="0"/>
              <a:t>Hollywood</a:t>
            </a:r>
          </a:p>
          <a:p>
            <a:r>
              <a:rPr lang="en-US" sz="800" dirty="0" smtClean="0"/>
              <a:t>La </a:t>
            </a:r>
            <a:r>
              <a:rPr lang="en-US" sz="800" dirty="0" err="1" smtClean="0"/>
              <a:t>Cañada</a:t>
            </a:r>
            <a:r>
              <a:rPr lang="en-US" sz="800" dirty="0" smtClean="0"/>
              <a:t> Flintridge</a:t>
            </a:r>
          </a:p>
          <a:p>
            <a:r>
              <a:rPr lang="en-US" sz="800" dirty="0" smtClean="0"/>
              <a:t>Lake Forest</a:t>
            </a:r>
          </a:p>
          <a:p>
            <a:r>
              <a:rPr lang="en-US" sz="800" dirty="0" smtClean="0"/>
              <a:t>Long Beach</a:t>
            </a:r>
          </a:p>
          <a:p>
            <a:r>
              <a:rPr lang="en-US" sz="800" dirty="0" smtClean="0"/>
              <a:t>Playa Del Rey</a:t>
            </a:r>
          </a:p>
          <a:p>
            <a:r>
              <a:rPr lang="en-US" sz="800" dirty="0" smtClean="0"/>
              <a:t>San Juan Capistrano </a:t>
            </a:r>
          </a:p>
          <a:p>
            <a:r>
              <a:rPr lang="en-US" sz="800" dirty="0" smtClean="0"/>
              <a:t>*Santa Barbara</a:t>
            </a:r>
          </a:p>
          <a:p>
            <a:r>
              <a:rPr lang="en-US" sz="800" dirty="0" smtClean="0"/>
              <a:t>Santa Monica</a:t>
            </a:r>
          </a:p>
          <a:p>
            <a:r>
              <a:rPr lang="en-US" sz="800" dirty="0" smtClean="0"/>
              <a:t>UC Irvine</a:t>
            </a:r>
          </a:p>
          <a:p>
            <a:r>
              <a:rPr lang="en-US" sz="800" dirty="0" smtClean="0"/>
              <a:t>West LA</a:t>
            </a:r>
          </a:p>
          <a:p>
            <a:r>
              <a:rPr lang="en-US" sz="800" dirty="0" smtClean="0"/>
              <a:t>Woodland Hills</a:t>
            </a:r>
          </a:p>
        </p:txBody>
      </p:sp>
      <p:sp>
        <p:nvSpPr>
          <p:cNvPr id="58" name="TextBox 57"/>
          <p:cNvSpPr txBox="1"/>
          <p:nvPr/>
        </p:nvSpPr>
        <p:spPr>
          <a:xfrm>
            <a:off x="228600" y="4637544"/>
            <a:ext cx="1676400" cy="1692771"/>
          </a:xfrm>
          <a:prstGeom prst="rect">
            <a:avLst/>
          </a:prstGeom>
          <a:noFill/>
        </p:spPr>
        <p:txBody>
          <a:bodyPr wrap="square" rtlCol="0">
            <a:spAutoFit/>
          </a:bodyPr>
          <a:lstStyle/>
          <a:p>
            <a:r>
              <a:rPr lang="en-US" sz="800" dirty="0" smtClean="0"/>
              <a:t>Anaheim</a:t>
            </a:r>
          </a:p>
          <a:p>
            <a:r>
              <a:rPr lang="en-US" sz="800" dirty="0" smtClean="0"/>
              <a:t>Cal State LA</a:t>
            </a:r>
            <a:endParaRPr lang="en-US" sz="800" b="1" dirty="0" smtClean="0"/>
          </a:p>
          <a:p>
            <a:r>
              <a:rPr lang="en-US" sz="800" dirty="0" smtClean="0"/>
              <a:t>Chino (upgrade) </a:t>
            </a:r>
          </a:p>
          <a:p>
            <a:r>
              <a:rPr lang="en-US" sz="800" dirty="0" smtClean="0"/>
              <a:t>*Del Mar</a:t>
            </a:r>
          </a:p>
          <a:p>
            <a:r>
              <a:rPr lang="en-US" sz="800" dirty="0" smtClean="0"/>
              <a:t>Lawndale</a:t>
            </a:r>
          </a:p>
          <a:p>
            <a:r>
              <a:rPr lang="en-US" sz="800" dirty="0" smtClean="0"/>
              <a:t>LAX (upgrade)</a:t>
            </a:r>
          </a:p>
          <a:p>
            <a:r>
              <a:rPr lang="en-US" sz="800" dirty="0" smtClean="0"/>
              <a:t>North Hollywood</a:t>
            </a:r>
          </a:p>
          <a:p>
            <a:r>
              <a:rPr lang="en-US" sz="800" dirty="0" smtClean="0"/>
              <a:t>Ontario</a:t>
            </a:r>
          </a:p>
          <a:p>
            <a:r>
              <a:rPr lang="en-US" sz="800" dirty="0" smtClean="0"/>
              <a:t>Orange</a:t>
            </a:r>
          </a:p>
          <a:p>
            <a:r>
              <a:rPr lang="en-US" sz="800" dirty="0" smtClean="0"/>
              <a:t>Rancho Palos Verdes</a:t>
            </a:r>
          </a:p>
          <a:p>
            <a:r>
              <a:rPr lang="en-US" sz="800" dirty="0" smtClean="0"/>
              <a:t>*Riverside</a:t>
            </a:r>
          </a:p>
          <a:p>
            <a:r>
              <a:rPr lang="en-US" sz="800" dirty="0" smtClean="0"/>
              <a:t>South Pasadena</a:t>
            </a:r>
          </a:p>
          <a:p>
            <a:r>
              <a:rPr lang="en-US" sz="800" dirty="0" smtClean="0"/>
              <a:t>*Thousand Oaks</a:t>
            </a:r>
          </a:p>
        </p:txBody>
      </p:sp>
      <p:sp>
        <p:nvSpPr>
          <p:cNvPr id="59" name="Oval 58"/>
          <p:cNvSpPr/>
          <p:nvPr/>
        </p:nvSpPr>
        <p:spPr>
          <a:xfrm>
            <a:off x="152400" y="4472464"/>
            <a:ext cx="115163" cy="1151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228600" y="1066800"/>
            <a:ext cx="1295400" cy="276999"/>
          </a:xfrm>
          <a:prstGeom prst="rect">
            <a:avLst/>
          </a:prstGeom>
          <a:noFill/>
        </p:spPr>
        <p:txBody>
          <a:bodyPr wrap="square" rtlCol="0">
            <a:spAutoFit/>
          </a:bodyPr>
          <a:lstStyle/>
          <a:p>
            <a:r>
              <a:rPr lang="en-US" sz="1200" dirty="0" smtClean="0"/>
              <a:t>Retail: Open</a:t>
            </a:r>
            <a:endParaRPr lang="en-US" sz="1200" dirty="0"/>
          </a:p>
        </p:txBody>
      </p:sp>
      <p:sp>
        <p:nvSpPr>
          <p:cNvPr id="61" name="TextBox 60"/>
          <p:cNvSpPr txBox="1"/>
          <p:nvPr/>
        </p:nvSpPr>
        <p:spPr>
          <a:xfrm>
            <a:off x="228600" y="4396264"/>
            <a:ext cx="1828800" cy="276999"/>
          </a:xfrm>
          <a:prstGeom prst="rect">
            <a:avLst/>
          </a:prstGeom>
          <a:noFill/>
        </p:spPr>
        <p:txBody>
          <a:bodyPr wrap="square" rtlCol="0">
            <a:spAutoFit/>
          </a:bodyPr>
          <a:lstStyle/>
          <a:p>
            <a:r>
              <a:rPr lang="en-US" sz="1200" dirty="0" smtClean="0"/>
              <a:t>Retail: In Development</a:t>
            </a:r>
            <a:endParaRPr lang="en-US" sz="1200" dirty="0"/>
          </a:p>
        </p:txBody>
      </p:sp>
      <p:sp>
        <p:nvSpPr>
          <p:cNvPr id="76" name="TextBox 75"/>
          <p:cNvSpPr txBox="1"/>
          <p:nvPr/>
        </p:nvSpPr>
        <p:spPr>
          <a:xfrm>
            <a:off x="222670" y="6413956"/>
            <a:ext cx="1072730" cy="215444"/>
          </a:xfrm>
          <a:prstGeom prst="rect">
            <a:avLst/>
          </a:prstGeom>
          <a:noFill/>
        </p:spPr>
        <p:txBody>
          <a:bodyPr wrap="none" rtlCol="0">
            <a:spAutoFit/>
          </a:bodyPr>
          <a:lstStyle/>
          <a:p>
            <a:pPr lvl="0"/>
            <a:r>
              <a:rPr lang="en-US" sz="800" i="1" dirty="0" smtClean="0"/>
              <a:t>*Not shown on map</a:t>
            </a:r>
          </a:p>
        </p:txBody>
      </p:sp>
      <p:sp>
        <p:nvSpPr>
          <p:cNvPr id="79" name="Oval 78"/>
          <p:cNvSpPr/>
          <p:nvPr/>
        </p:nvSpPr>
        <p:spPr>
          <a:xfrm>
            <a:off x="4038600" y="3124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4038600" y="36576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6553200" y="44196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6934200" y="49530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7162800" y="35814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7086600" y="31242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8610600" y="14478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7924800" y="17526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3733800" y="28194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5181600" y="10668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3505200" y="25146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3657600" y="6096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038600" y="6096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76200" y="73968"/>
            <a:ext cx="1040670" cy="230832"/>
          </a:xfrm>
          <a:prstGeom prst="rect">
            <a:avLst/>
          </a:prstGeom>
        </p:spPr>
        <p:txBody>
          <a:bodyPr wrap="none">
            <a:spAutoFit/>
          </a:bodyPr>
          <a:lstStyle/>
          <a:p>
            <a:pPr lvl="0"/>
            <a:r>
              <a:rPr lang="en-US" sz="900" b="1" dirty="0" smtClean="0"/>
              <a:t>November 2016</a:t>
            </a:r>
            <a:endParaRPr lang="en-US" sz="900" b="1" dirty="0"/>
          </a:p>
        </p:txBody>
      </p:sp>
      <p:sp>
        <p:nvSpPr>
          <p:cNvPr id="45" name="Oval 44"/>
          <p:cNvSpPr/>
          <p:nvPr/>
        </p:nvSpPr>
        <p:spPr>
          <a:xfrm>
            <a:off x="5029200" y="14478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7162800" y="1981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4038600" y="6096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200400" y="1600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152400" y="3362236"/>
            <a:ext cx="115163" cy="115163"/>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3" name="TextBox 52"/>
          <p:cNvSpPr txBox="1"/>
          <p:nvPr/>
        </p:nvSpPr>
        <p:spPr>
          <a:xfrm>
            <a:off x="228600" y="3513892"/>
            <a:ext cx="1828800" cy="830997"/>
          </a:xfrm>
          <a:prstGeom prst="rect">
            <a:avLst/>
          </a:prstGeom>
          <a:noFill/>
        </p:spPr>
        <p:txBody>
          <a:bodyPr wrap="square" rtlCol="0">
            <a:spAutoFit/>
          </a:bodyPr>
          <a:lstStyle/>
          <a:p>
            <a:r>
              <a:rPr lang="en-US" sz="800" dirty="0" smtClean="0"/>
              <a:t>Burbank</a:t>
            </a:r>
          </a:p>
          <a:p>
            <a:r>
              <a:rPr lang="en-US" sz="800" dirty="0" smtClean="0"/>
              <a:t>Fountain Valley</a:t>
            </a:r>
          </a:p>
          <a:p>
            <a:r>
              <a:rPr lang="en-US" sz="800" dirty="0" smtClean="0"/>
              <a:t>Harbor City</a:t>
            </a:r>
          </a:p>
          <a:p>
            <a:r>
              <a:rPr lang="en-US" sz="800" dirty="0" smtClean="0"/>
              <a:t>Newport Beach</a:t>
            </a:r>
          </a:p>
          <a:p>
            <a:r>
              <a:rPr lang="en-US" sz="800" dirty="0" smtClean="0"/>
              <a:t>*Thousand Palms – </a:t>
            </a:r>
            <a:r>
              <a:rPr lang="en-US" sz="800" dirty="0" err="1" smtClean="0"/>
              <a:t>SunLine</a:t>
            </a:r>
            <a:r>
              <a:rPr lang="en-US" sz="800" dirty="0" smtClean="0"/>
              <a:t> Transit</a:t>
            </a:r>
          </a:p>
          <a:p>
            <a:r>
              <a:rPr lang="en-US" sz="800" dirty="0" smtClean="0"/>
              <a:t>Torrance</a:t>
            </a:r>
          </a:p>
        </p:txBody>
      </p:sp>
      <p:sp>
        <p:nvSpPr>
          <p:cNvPr id="54" name="TextBox 53"/>
          <p:cNvSpPr txBox="1"/>
          <p:nvPr/>
        </p:nvSpPr>
        <p:spPr>
          <a:xfrm>
            <a:off x="228600" y="3276600"/>
            <a:ext cx="1295400" cy="276999"/>
          </a:xfrm>
          <a:prstGeom prst="rect">
            <a:avLst/>
          </a:prstGeom>
          <a:noFill/>
        </p:spPr>
        <p:txBody>
          <a:bodyPr wrap="square" rtlCol="0">
            <a:spAutoFit/>
          </a:bodyPr>
          <a:lstStyle/>
          <a:p>
            <a:r>
              <a:rPr lang="en-US" sz="1200" dirty="0" smtClean="0"/>
              <a:t>Other: Open</a:t>
            </a:r>
            <a:endParaRPr lang="en-US" sz="1200" dirty="0"/>
          </a:p>
        </p:txBody>
      </p:sp>
      <p:sp>
        <p:nvSpPr>
          <p:cNvPr id="55" name="Oval 54"/>
          <p:cNvSpPr/>
          <p:nvPr/>
        </p:nvSpPr>
        <p:spPr>
          <a:xfrm>
            <a:off x="7010400" y="4648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8229600" y="5791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876800" y="5334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2971800" y="1828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6553200" y="47244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4876800" y="34290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8229600" y="4648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3657600" y="15240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3733800" y="6167735"/>
            <a:ext cx="3733800" cy="461665"/>
          </a:xfrm>
          <a:prstGeom prst="rect">
            <a:avLst/>
          </a:prstGeom>
          <a:noFill/>
        </p:spPr>
        <p:txBody>
          <a:bodyPr wrap="square" rtlCol="0">
            <a:spAutoFit/>
          </a:bodyPr>
          <a:lstStyle/>
          <a:p>
            <a:r>
              <a:rPr lang="en-US" sz="1200" dirty="0" smtClean="0"/>
              <a:t>California Fuel Cell Partnership</a:t>
            </a:r>
          </a:p>
          <a:p>
            <a:r>
              <a:rPr lang="en-US" sz="1200" dirty="0" smtClean="0"/>
              <a:t>www.cafcp.org/stationmap</a:t>
            </a:r>
            <a:endParaRPr lang="en-US" sz="1200" dirty="0"/>
          </a:p>
        </p:txBody>
      </p:sp>
      <p:sp>
        <p:nvSpPr>
          <p:cNvPr id="48" name="Oval 47"/>
          <p:cNvSpPr/>
          <p:nvPr/>
        </p:nvSpPr>
        <p:spPr>
          <a:xfrm>
            <a:off x="3352800" y="2209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p:cNvPicPr>
            <a:picLocks noChangeAspect="1" noChangeArrowheads="1"/>
          </p:cNvPicPr>
          <p:nvPr/>
        </p:nvPicPr>
        <p:blipFill>
          <a:blip r:embed="rId4" cstate="print"/>
          <a:srcRect/>
          <a:stretch>
            <a:fillRect/>
          </a:stretch>
        </p:blipFill>
        <p:spPr bwMode="auto">
          <a:xfrm>
            <a:off x="7888012" y="1"/>
            <a:ext cx="1332187" cy="990600"/>
          </a:xfrm>
          <a:prstGeom prst="rect">
            <a:avLst/>
          </a:prstGeom>
          <a:noFill/>
          <a:ln w="9525">
            <a:solidFill>
              <a:schemeClr val="accent3">
                <a:lumMod val="50000"/>
              </a:schemeClr>
            </a:solidFill>
            <a:miter lim="800000"/>
            <a:headEnd/>
            <a:tailEnd/>
          </a:ln>
        </p:spPr>
      </p:pic>
      <p:sp>
        <p:nvSpPr>
          <p:cNvPr id="72" name="Oval 71"/>
          <p:cNvSpPr/>
          <p:nvPr/>
        </p:nvSpPr>
        <p:spPr>
          <a:xfrm>
            <a:off x="8534400" y="2286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2133600" y="6858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581400" y="3733800"/>
            <a:ext cx="152400" cy="152400"/>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4114800" y="1219200"/>
            <a:ext cx="152400" cy="152400"/>
          </a:xfrm>
          <a:prstGeom prst="ellipse">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r>
              <a:rPr lang="en-US" dirty="0" smtClean="0"/>
              <a:t>Global launch	</a:t>
            </a:r>
            <a:endParaRPr lang="en-US" dirty="0"/>
          </a:p>
        </p:txBody>
      </p:sp>
      <p:sp>
        <p:nvSpPr>
          <p:cNvPr id="5" name="Content Placeholder 2"/>
          <p:cNvSpPr>
            <a:spLocks noGrp="1"/>
          </p:cNvSpPr>
          <p:nvPr>
            <p:ph idx="1"/>
          </p:nvPr>
        </p:nvSpPr>
        <p:spPr>
          <a:xfrm>
            <a:off x="457200" y="1066800"/>
            <a:ext cx="4343400" cy="5715000"/>
          </a:xfrm>
        </p:spPr>
        <p:txBody>
          <a:bodyPr/>
          <a:lstStyle/>
          <a:p>
            <a:r>
              <a:rPr lang="en-US" dirty="0" smtClean="0"/>
              <a:t>Germany</a:t>
            </a:r>
          </a:p>
          <a:p>
            <a:r>
              <a:rPr lang="en-US" dirty="0" smtClean="0"/>
              <a:t>Japan </a:t>
            </a:r>
          </a:p>
          <a:p>
            <a:r>
              <a:rPr lang="en-US" dirty="0" smtClean="0"/>
              <a:t>South Korea</a:t>
            </a:r>
          </a:p>
          <a:p>
            <a:r>
              <a:rPr lang="en-US" dirty="0" smtClean="0"/>
              <a:t>U.S. (California) </a:t>
            </a:r>
          </a:p>
          <a:p>
            <a:r>
              <a:rPr lang="en-US" dirty="0" smtClean="0"/>
              <a:t>U.S.  (other states) </a:t>
            </a:r>
          </a:p>
          <a:p>
            <a:pPr lvl="1"/>
            <a:r>
              <a:rPr lang="en-US" dirty="0" smtClean="0"/>
              <a:t>Northeast corridor:  12 stations funded by Toyota</a:t>
            </a:r>
          </a:p>
          <a:p>
            <a:pPr lvl="1"/>
            <a:r>
              <a:rPr lang="en-US" dirty="0" smtClean="0"/>
              <a:t>8-state MOU regarding zero-emission vehicles in 2014</a:t>
            </a:r>
          </a:p>
          <a:p>
            <a:pPr lvl="0">
              <a:defRPr/>
            </a:pPr>
            <a:r>
              <a:rPr lang="en-US" dirty="0" smtClean="0"/>
              <a:t>United Kingdom</a:t>
            </a:r>
          </a:p>
          <a:p>
            <a:pPr lvl="0">
              <a:defRPr/>
            </a:pPr>
            <a:r>
              <a:rPr lang="en-US" dirty="0" smtClean="0"/>
              <a:t>Scandinavian countries</a:t>
            </a:r>
          </a:p>
          <a:p>
            <a:pPr lvl="0">
              <a:defRPr/>
            </a:pPr>
            <a:endParaRPr lang="en-US" dirty="0" smtClean="0"/>
          </a:p>
          <a:p>
            <a:endParaRPr lang="en-US" dirty="0" smtClean="0"/>
          </a:p>
          <a:p>
            <a:pPr lvl="1"/>
            <a:endParaRPr lang="en-US" dirty="0"/>
          </a:p>
        </p:txBody>
      </p:sp>
      <p:sp>
        <p:nvSpPr>
          <p:cNvPr id="9" name="Content Placeholder 2"/>
          <p:cNvSpPr txBox="1">
            <a:spLocks/>
          </p:cNvSpPr>
          <p:nvPr/>
        </p:nvSpPr>
        <p:spPr>
          <a:xfrm>
            <a:off x="4953000" y="990600"/>
            <a:ext cx="37338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Examples</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German</a:t>
            </a:r>
            <a:r>
              <a:rPr kumimoji="0" lang="en-US" sz="2100" b="0" i="0" u="none" strike="noStrike" kern="1200" cap="none" spc="0" normalizeH="0" noProof="0" dirty="0" smtClean="0">
                <a:ln>
                  <a:noFill/>
                </a:ln>
                <a:solidFill>
                  <a:schemeClr val="tx1"/>
                </a:solidFill>
                <a:effectLst/>
                <a:uLnTx/>
                <a:uFillTx/>
                <a:latin typeface="+mn-lt"/>
                <a:ea typeface="+mn-ea"/>
                <a:cs typeface="+mn-cs"/>
              </a:rPr>
              <a:t> consortium to build 400 hydrogen stations</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Tokyo </a:t>
            </a:r>
            <a:r>
              <a:rPr kumimoji="0" lang="en-US" sz="2100" b="0" i="0" u="none" strike="noStrike" kern="1200" cap="none" spc="0" normalizeH="0" noProof="0" dirty="0" smtClean="0">
                <a:ln>
                  <a:noFill/>
                </a:ln>
                <a:solidFill>
                  <a:schemeClr val="tx1"/>
                </a:solidFill>
                <a:effectLst/>
                <a:uLnTx/>
                <a:uFillTx/>
                <a:latin typeface="+mn-lt"/>
                <a:ea typeface="+mn-ea"/>
                <a:cs typeface="+mn-cs"/>
              </a:rPr>
              <a:t>commits </a:t>
            </a:r>
            <a:r>
              <a:rPr kumimoji="0" lang="en-US" sz="2100" b="0" i="0" u="none" strike="noStrike" kern="1200" cap="none" spc="0" normalizeH="0" noProof="0" dirty="0" smtClean="0">
                <a:ln>
                  <a:noFill/>
                </a:ln>
                <a:solidFill>
                  <a:schemeClr val="tx1"/>
                </a:solidFill>
                <a:effectLst/>
                <a:uLnTx/>
                <a:uFillTx/>
                <a:latin typeface="+mn-lt"/>
                <a:ea typeface="+mn-ea"/>
                <a:cs typeface="+mn-cs"/>
              </a:rPr>
              <a:t>$330 million to showcase </a:t>
            </a:r>
            <a:r>
              <a:rPr kumimoji="0" lang="en-US" sz="2100" b="0" i="0" u="none" strike="noStrike" kern="1200" cap="none" spc="0" normalizeH="0" noProof="0" dirty="0" smtClean="0">
                <a:ln>
                  <a:noFill/>
                </a:ln>
                <a:solidFill>
                  <a:schemeClr val="tx1"/>
                </a:solidFill>
                <a:effectLst/>
                <a:uLnTx/>
                <a:uFillTx/>
                <a:latin typeface="+mn-lt"/>
                <a:ea typeface="+mn-ea"/>
                <a:cs typeface="+mn-cs"/>
              </a:rPr>
              <a:t>at </a:t>
            </a:r>
            <a:r>
              <a:rPr kumimoji="0" lang="en-US" sz="2100" b="0" i="0" u="none" strike="noStrike" kern="1200" cap="none" spc="0" normalizeH="0" noProof="0" dirty="0" smtClean="0">
                <a:ln>
                  <a:noFill/>
                </a:ln>
                <a:solidFill>
                  <a:schemeClr val="tx1"/>
                </a:solidFill>
                <a:effectLst/>
                <a:uLnTx/>
                <a:uFillTx/>
                <a:latin typeface="+mn-lt"/>
                <a:ea typeface="+mn-ea"/>
                <a:cs typeface="+mn-cs"/>
              </a:rPr>
              <a:t>2020 Olympics </a:t>
            </a: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California commits</a:t>
            </a:r>
            <a:r>
              <a:rPr kumimoji="0" lang="en-US" sz="2100" b="0" i="0" u="none" strike="noStrike" kern="1200" cap="none" spc="0" normalizeH="0" noProof="0" dirty="0" smtClean="0">
                <a:ln>
                  <a:noFill/>
                </a:ln>
                <a:solidFill>
                  <a:schemeClr val="tx1"/>
                </a:solidFill>
                <a:effectLst/>
                <a:uLnTx/>
                <a:uFillTx/>
                <a:latin typeface="+mn-lt"/>
                <a:ea typeface="+mn-ea"/>
                <a:cs typeface="+mn-cs"/>
              </a:rPr>
              <a:t> to at least 100 stations </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lang="en-US" sz="2100" baseline="0" dirty="0" smtClean="0"/>
              <a:t>Norway to build</a:t>
            </a:r>
            <a:r>
              <a:rPr lang="en-US" sz="2100" dirty="0" smtClean="0"/>
              <a:t> 20 more stations </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r>
              <a:rPr kumimoji="0" lang="en-US" sz="2100" b="0" i="0" u="none" strike="noStrike" kern="1200" cap="none" spc="0" normalizeH="0" baseline="0" noProof="0" dirty="0" smtClean="0">
                <a:ln>
                  <a:noFill/>
                </a:ln>
                <a:effectLst/>
                <a:uLnTx/>
                <a:uFillTx/>
                <a:latin typeface="+mn-lt"/>
                <a:ea typeface="+mn-ea"/>
                <a:cs typeface="+mn-cs"/>
              </a:rPr>
              <a:t>Volkswagen to fund $800 million for BEV and FCEV infrastructure in CA </a:t>
            </a: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6">
                  <a:lumMod val="75000"/>
                </a:schemeClr>
              </a:buClr>
              <a:buSzTx/>
              <a:buFont typeface="Arial"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70C0"/>
              </a:buClr>
              <a:buSzPct val="115000"/>
              <a:buFont typeface="Wingdings" pitchFamily="2" charset="2"/>
              <a:buChar char="§"/>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Connector 10"/>
          <p:cNvCxnSpPr/>
          <p:nvPr/>
        </p:nvCxnSpPr>
        <p:spPr>
          <a:xfrm>
            <a:off x="4724400" y="1219200"/>
            <a:ext cx="0" cy="4038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CaFCP-Presentation-Templat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342900" marR="0" indent="-342900" algn="l" defTabSz="914400" rtl="0" eaLnBrk="1" fontAlgn="auto" latinLnBrk="0" hangingPunct="1">
          <a:lnSpc>
            <a:spcPct val="100000"/>
          </a:lnSpc>
          <a:spcBef>
            <a:spcPct val="20000"/>
          </a:spcBef>
          <a:spcAft>
            <a:spcPts val="0"/>
          </a:spcAft>
          <a:buClr>
            <a:schemeClr val="accent6">
              <a:lumMod val="75000"/>
            </a:schemeClr>
          </a:buClr>
          <a:buSzTx/>
          <a:tabLst/>
          <a:defRPr kumimoji="0" sz="21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CaFCP-Presentation-Template2015</Template>
  <TotalTime>3036</TotalTime>
  <Words>2435</Words>
  <Application>Microsoft Office PowerPoint</Application>
  <PresentationFormat>On-screen Show (4:3)</PresentationFormat>
  <Paragraphs>267</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CaFCP-Presentation-Template2015</vt:lpstr>
      <vt:lpstr>Fuel cell electric vehicles and hydrogen fueling in California</vt:lpstr>
      <vt:lpstr>Who we are</vt:lpstr>
      <vt:lpstr>Just to be clear…</vt:lpstr>
      <vt:lpstr>California is taking the lead  with fuel cell vehicles </vt:lpstr>
      <vt:lpstr>They’re here. And more are coming…</vt:lpstr>
      <vt:lpstr>Today in California 800+- FCEVs on the road</vt:lpstr>
      <vt:lpstr>Slide 7</vt:lpstr>
      <vt:lpstr>Slide 8</vt:lpstr>
      <vt:lpstr>Global launch </vt:lpstr>
      <vt:lpstr>More than cars…</vt:lpstr>
      <vt:lpstr>Slide 11</vt:lpstr>
      <vt:lpstr>Slide 12</vt:lpstr>
      <vt:lpstr>How….</vt:lpstr>
      <vt:lpstr>Initial Truck Vocations</vt:lpstr>
      <vt:lpstr>Demonstrations</vt:lpstr>
      <vt:lpstr>Infrastructure</vt:lpstr>
      <vt:lpstr>Sustainable business case</vt:lpstr>
      <vt:lpstr>Four Focus Areas</vt:lpstr>
      <vt:lpstr>Slide 19</vt:lpstr>
      <vt:lpstr>Slide 20</vt:lpstr>
      <vt:lpstr>How a fuel cell works</vt:lpstr>
      <vt:lpstr>FCEVs are electric vehicles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Lun So</dc:creator>
  <cp:lastModifiedBy>kmalone</cp:lastModifiedBy>
  <cp:revision>509</cp:revision>
  <dcterms:created xsi:type="dcterms:W3CDTF">2013-04-12T19:34:21Z</dcterms:created>
  <dcterms:modified xsi:type="dcterms:W3CDTF">2016-11-14T20:46:16Z</dcterms:modified>
</cp:coreProperties>
</file>